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0" r:id="rId3"/>
    <p:sldId id="321" r:id="rId4"/>
    <p:sldId id="322" r:id="rId5"/>
    <p:sldId id="325" r:id="rId6"/>
    <p:sldId id="326" r:id="rId7"/>
    <p:sldId id="323" r:id="rId8"/>
    <p:sldId id="327" r:id="rId9"/>
    <p:sldId id="334" r:id="rId10"/>
    <p:sldId id="330" r:id="rId11"/>
    <p:sldId id="324" r:id="rId12"/>
    <p:sldId id="328" r:id="rId13"/>
    <p:sldId id="335" r:id="rId14"/>
    <p:sldId id="336" r:id="rId15"/>
    <p:sldId id="331" r:id="rId16"/>
    <p:sldId id="337" r:id="rId17"/>
    <p:sldId id="341" r:id="rId18"/>
    <p:sldId id="342" r:id="rId19"/>
    <p:sldId id="343" r:id="rId20"/>
    <p:sldId id="344" r:id="rId21"/>
    <p:sldId id="340" r:id="rId22"/>
    <p:sldId id="332" r:id="rId23"/>
    <p:sldId id="346" r:id="rId24"/>
    <p:sldId id="339" r:id="rId25"/>
    <p:sldId id="338" r:id="rId26"/>
    <p:sldId id="345" r:id="rId27"/>
    <p:sldId id="333" r:id="rId28"/>
    <p:sldId id="329" r:id="rId29"/>
    <p:sldId id="34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B968-86E2-4E3F-A6BB-6DC4558ECD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F57A5C-A10F-4705-AF54-6D5A8D28A3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461719-03FE-4D7E-85DB-8B0E80AC4387}"/>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5" name="Footer Placeholder 4">
            <a:extLst>
              <a:ext uri="{FF2B5EF4-FFF2-40B4-BE49-F238E27FC236}">
                <a16:creationId xmlns:a16="http://schemas.microsoft.com/office/drawing/2014/main" id="{C03F0084-E068-4661-8195-4E83B59B67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35B59-20FB-4D3C-B709-38C00B02CE9C}"/>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150578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2F57D-AA5D-46ED-946A-61E737CFF9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9942A2-74C7-4A7C-95BC-EE3B3F672C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D70400-8A29-4752-82F0-621EEF018AF0}"/>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5" name="Footer Placeholder 4">
            <a:extLst>
              <a:ext uri="{FF2B5EF4-FFF2-40B4-BE49-F238E27FC236}">
                <a16:creationId xmlns:a16="http://schemas.microsoft.com/office/drawing/2014/main" id="{D5B04A91-090A-4A6B-B484-D23C407D3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CD0DFF-898D-4232-9355-041A48F34B73}"/>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374868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117C01-F245-4DEC-8273-4E0C4129FD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8FD02F-3820-4239-8C86-D33D4CA110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CD6387-2470-48C1-A083-C03B25D0C4BB}"/>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5" name="Footer Placeholder 4">
            <a:extLst>
              <a:ext uri="{FF2B5EF4-FFF2-40B4-BE49-F238E27FC236}">
                <a16:creationId xmlns:a16="http://schemas.microsoft.com/office/drawing/2014/main" id="{40182F7E-908E-4EE4-B159-51F9624618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4F45F-B001-44F0-B333-80514192D217}"/>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1381657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D2CAA-E624-439B-BA55-651D2F4892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4AF2C7-F9D5-4902-AD18-82B4D38AA0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E58713-A6F9-4AAD-AA92-5A0DF1DCE9A4}"/>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5" name="Footer Placeholder 4">
            <a:extLst>
              <a:ext uri="{FF2B5EF4-FFF2-40B4-BE49-F238E27FC236}">
                <a16:creationId xmlns:a16="http://schemas.microsoft.com/office/drawing/2014/main" id="{D0E1FCC8-10CC-46C8-B8CC-40F40BCD6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2F89E-811A-475F-A8D8-37D2D0A873DA}"/>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300629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62BFC-C198-4677-8BE0-9AD427F5E0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0822D0-E9F2-4174-9080-12D17A147A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B93B39-1760-4B41-A94E-D5C281FE4BC3}"/>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5" name="Footer Placeholder 4">
            <a:extLst>
              <a:ext uri="{FF2B5EF4-FFF2-40B4-BE49-F238E27FC236}">
                <a16:creationId xmlns:a16="http://schemas.microsoft.com/office/drawing/2014/main" id="{AEC492A6-9BD7-4E03-B4CD-53525645E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0A621-0175-4696-BEEB-41710812EC3A}"/>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3922395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30FA3-5F75-4AE8-BFD8-D883F8BB84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57315F-D5F4-43D1-BC09-E24D68DB80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E0DFAC-8A57-4437-BE0A-1C7397E69A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AA8A39-12C2-44AB-8B82-2A1FAABE2FF4}"/>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6" name="Footer Placeholder 5">
            <a:extLst>
              <a:ext uri="{FF2B5EF4-FFF2-40B4-BE49-F238E27FC236}">
                <a16:creationId xmlns:a16="http://schemas.microsoft.com/office/drawing/2014/main" id="{9AE6DA3A-FF94-4913-A6D9-BB80C47688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25D15-B285-4B32-8E69-4F41E2D57C54}"/>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917049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814DF-0403-44F5-9225-E707DAF497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9A7B32-988C-4D5A-8161-8ACF87D185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464130-BBE1-4190-A13E-C2CC48B804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B683D5-9DCC-4391-88CA-948A3F0254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15887E-EEEE-46E6-9818-4BE5824890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859BD3-9720-45F5-AB80-D58DF7D4C57E}"/>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8" name="Footer Placeholder 7">
            <a:extLst>
              <a:ext uri="{FF2B5EF4-FFF2-40B4-BE49-F238E27FC236}">
                <a16:creationId xmlns:a16="http://schemas.microsoft.com/office/drawing/2014/main" id="{AAF903CB-A8D2-42E2-A2BC-47B94D0925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D37206-BF14-4128-91A4-F5A8BB21E1DA}"/>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335581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82EF-25FF-4ACD-9D22-432E8B5CBD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D4AA0A-E305-4079-A98D-E23D0D090948}"/>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4" name="Footer Placeholder 3">
            <a:extLst>
              <a:ext uri="{FF2B5EF4-FFF2-40B4-BE49-F238E27FC236}">
                <a16:creationId xmlns:a16="http://schemas.microsoft.com/office/drawing/2014/main" id="{7F4BC84B-53E4-44AA-BAAF-2952A57F4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2EB740-6657-4664-AD6C-9B35EBE9DE90}"/>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397498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D797C-F29F-4F44-869C-2AA57193068E}"/>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3" name="Footer Placeholder 2">
            <a:extLst>
              <a:ext uri="{FF2B5EF4-FFF2-40B4-BE49-F238E27FC236}">
                <a16:creationId xmlns:a16="http://schemas.microsoft.com/office/drawing/2014/main" id="{A1B73088-B227-4868-82E5-9DA11CC9B5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18FE47-6252-44BA-810E-5A70C323C502}"/>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148686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42200-1CF2-4A90-A72B-9710DA6ED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CCE80-DDA7-46E5-8FC7-0F85EEAE96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2842C2-A9A5-496D-9ECE-80625FEA5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1E17F-1593-4A1D-BFA6-A4C9CBB7231F}"/>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6" name="Footer Placeholder 5">
            <a:extLst>
              <a:ext uri="{FF2B5EF4-FFF2-40B4-BE49-F238E27FC236}">
                <a16:creationId xmlns:a16="http://schemas.microsoft.com/office/drawing/2014/main" id="{9622698C-7801-4D3D-B55C-C80CE3DCA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621009-0445-4684-9788-48F4AB7EB044}"/>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1901866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4075A-7578-4FA6-A6A0-9011177A4B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E70539-42C5-425D-95B0-64201C72EA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41E886-A549-4574-9C40-8D3EBA20C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057561-E927-4842-BD64-513E78A13290}"/>
              </a:ext>
            </a:extLst>
          </p:cNvPr>
          <p:cNvSpPr>
            <a:spLocks noGrp="1"/>
          </p:cNvSpPr>
          <p:nvPr>
            <p:ph type="dt" sz="half" idx="10"/>
          </p:nvPr>
        </p:nvSpPr>
        <p:spPr/>
        <p:txBody>
          <a:bodyPr/>
          <a:lstStyle/>
          <a:p>
            <a:fld id="{CCFB4ED9-6720-493C-82A3-1A088EE73D9A}" type="datetimeFigureOut">
              <a:rPr lang="en-US" smtClean="0"/>
              <a:t>8/3/2019</a:t>
            </a:fld>
            <a:endParaRPr lang="en-US"/>
          </a:p>
        </p:txBody>
      </p:sp>
      <p:sp>
        <p:nvSpPr>
          <p:cNvPr id="6" name="Footer Placeholder 5">
            <a:extLst>
              <a:ext uri="{FF2B5EF4-FFF2-40B4-BE49-F238E27FC236}">
                <a16:creationId xmlns:a16="http://schemas.microsoft.com/office/drawing/2014/main" id="{253C3713-6FE5-43F8-AE4E-71115CED5F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A72D87-1B40-4EF5-8FFC-E78F4E7E3282}"/>
              </a:ext>
            </a:extLst>
          </p:cNvPr>
          <p:cNvSpPr>
            <a:spLocks noGrp="1"/>
          </p:cNvSpPr>
          <p:nvPr>
            <p:ph type="sldNum" sz="quarter" idx="12"/>
          </p:nvPr>
        </p:nvSpPr>
        <p:spPr/>
        <p:txBody>
          <a:bodyPr/>
          <a:lstStyle/>
          <a:p>
            <a:fld id="{598F16D0-FE29-445E-B410-F69A2A2B63E8}" type="slidenum">
              <a:rPr lang="en-US" smtClean="0"/>
              <a:t>‹#›</a:t>
            </a:fld>
            <a:endParaRPr lang="en-US"/>
          </a:p>
        </p:txBody>
      </p:sp>
    </p:spTree>
    <p:extLst>
      <p:ext uri="{BB962C8B-B14F-4D97-AF65-F5344CB8AC3E}">
        <p14:creationId xmlns:p14="http://schemas.microsoft.com/office/powerpoint/2010/main" val="137512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C6C62F-D9C4-4022-BE03-BFE8217D7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ADB3CF-48F4-404C-8CBB-81D50FC375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6E145-089E-46A4-B5ED-0BAA05DE9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B4ED9-6720-493C-82A3-1A088EE73D9A}" type="datetimeFigureOut">
              <a:rPr lang="en-US" smtClean="0"/>
              <a:t>8/3/2019</a:t>
            </a:fld>
            <a:endParaRPr lang="en-US"/>
          </a:p>
        </p:txBody>
      </p:sp>
      <p:sp>
        <p:nvSpPr>
          <p:cNvPr id="5" name="Footer Placeholder 4">
            <a:extLst>
              <a:ext uri="{FF2B5EF4-FFF2-40B4-BE49-F238E27FC236}">
                <a16:creationId xmlns:a16="http://schemas.microsoft.com/office/drawing/2014/main" id="{C3CA809D-493E-4220-B948-0E1A973073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000445-CECB-41BD-884B-C3656EE0B8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F16D0-FE29-445E-B410-F69A2A2B63E8}" type="slidenum">
              <a:rPr lang="en-US" smtClean="0"/>
              <a:t>‹#›</a:t>
            </a:fld>
            <a:endParaRPr lang="en-US"/>
          </a:p>
        </p:txBody>
      </p:sp>
    </p:spTree>
    <p:extLst>
      <p:ext uri="{BB962C8B-B14F-4D97-AF65-F5344CB8AC3E}">
        <p14:creationId xmlns:p14="http://schemas.microsoft.com/office/powerpoint/2010/main" val="1003561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9703B6-BF14-4442-A1E8-B34F215F66BA}"/>
              </a:ext>
            </a:extLst>
          </p:cNvPr>
          <p:cNvSpPr/>
          <p:nvPr/>
        </p:nvSpPr>
        <p:spPr>
          <a:xfrm>
            <a:off x="1146609" y="1953003"/>
            <a:ext cx="10022048" cy="2800767"/>
          </a:xfrm>
          <a:prstGeom prst="rect">
            <a:avLst/>
          </a:prstGeom>
        </p:spPr>
        <p:txBody>
          <a:bodyPr wrap="square">
            <a:spAutoFit/>
          </a:bodyPr>
          <a:lstStyle/>
          <a:p>
            <a:pPr algn="ctr"/>
            <a:r>
              <a:rPr lang="en-US" sz="4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In the Beginning: God Created </a:t>
            </a:r>
          </a:p>
          <a:p>
            <a:pPr algn="ctr"/>
            <a:r>
              <a:rPr lang="en-US" sz="4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Heavens and the Earth</a:t>
            </a:r>
          </a:p>
          <a:p>
            <a:pPr algn="ctr"/>
            <a:r>
              <a:rPr lang="en-US" sz="4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(Part 1)</a:t>
            </a:r>
          </a:p>
          <a:p>
            <a:pPr algn="ctr"/>
            <a:r>
              <a:rPr lang="en-US" sz="4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(Genesis 1:1-25; Romans 1:18-32)</a:t>
            </a:r>
            <a:endParaRPr lang="en-US" sz="4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7115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3AA606-B721-45CD-98C2-6EF87EFADC91}"/>
              </a:ext>
            </a:extLst>
          </p:cNvPr>
          <p:cNvSpPr/>
          <p:nvPr/>
        </p:nvSpPr>
        <p:spPr>
          <a:xfrm>
            <a:off x="950752" y="1253010"/>
            <a:ext cx="10290495" cy="523220"/>
          </a:xfrm>
          <a:prstGeom prst="rect">
            <a:avLst/>
          </a:prstGeom>
        </p:spPr>
        <p:txBody>
          <a:bodyPr wrap="square">
            <a:spAutoFit/>
          </a:bodyPr>
          <a:lstStyle/>
          <a:p>
            <a:r>
              <a:rPr lang="en-US" sz="2800" b="1" dirty="0">
                <a:solidFill>
                  <a:schemeClr val="bg1"/>
                </a:solidFill>
              </a:rPr>
              <a:t>In the Beginning: God Created the Heavens and the Earth (Part 1)</a:t>
            </a:r>
          </a:p>
        </p:txBody>
      </p:sp>
      <p:sp>
        <p:nvSpPr>
          <p:cNvPr id="3" name="Rectangle 2">
            <a:extLst>
              <a:ext uri="{FF2B5EF4-FFF2-40B4-BE49-F238E27FC236}">
                <a16:creationId xmlns:a16="http://schemas.microsoft.com/office/drawing/2014/main" id="{77CEAAFD-6158-4D47-BE42-9CF12EC07661}"/>
              </a:ext>
            </a:extLst>
          </p:cNvPr>
          <p:cNvSpPr/>
          <p:nvPr/>
        </p:nvSpPr>
        <p:spPr>
          <a:xfrm>
            <a:off x="493897" y="2043675"/>
            <a:ext cx="9076908" cy="523220"/>
          </a:xfrm>
          <a:prstGeom prst="rect">
            <a:avLst/>
          </a:prstGeom>
        </p:spPr>
        <p:txBody>
          <a:bodyPr wrap="none">
            <a:spAutoFit/>
          </a:bodyPr>
          <a:lstStyle/>
          <a:p>
            <a:r>
              <a:rPr lang="en-US" sz="2800" b="1" dirty="0">
                <a:solidFill>
                  <a:schemeClr val="bg1"/>
                </a:solidFill>
              </a:rPr>
              <a:t>* The root of the creation debate is authority, not evidence.</a:t>
            </a:r>
          </a:p>
        </p:txBody>
      </p:sp>
      <p:sp>
        <p:nvSpPr>
          <p:cNvPr id="4" name="Rectangle 3">
            <a:extLst>
              <a:ext uri="{FF2B5EF4-FFF2-40B4-BE49-F238E27FC236}">
                <a16:creationId xmlns:a16="http://schemas.microsoft.com/office/drawing/2014/main" id="{D6C9F43A-78F9-4879-B96F-B3FECF20E737}"/>
              </a:ext>
            </a:extLst>
          </p:cNvPr>
          <p:cNvSpPr/>
          <p:nvPr/>
        </p:nvSpPr>
        <p:spPr>
          <a:xfrm>
            <a:off x="493896" y="2834340"/>
            <a:ext cx="10806073" cy="954107"/>
          </a:xfrm>
          <a:prstGeom prst="rect">
            <a:avLst/>
          </a:prstGeom>
        </p:spPr>
        <p:txBody>
          <a:bodyPr wrap="square">
            <a:spAutoFit/>
          </a:bodyPr>
          <a:lstStyle/>
          <a:p>
            <a:r>
              <a:rPr lang="en-US" sz="2800" b="1" dirty="0">
                <a:solidFill>
                  <a:schemeClr val="bg1"/>
                </a:solidFill>
              </a:rPr>
              <a:t>* Currently generally accepted “scientific” understanding of cosmology is purely materialistic in its assumptions.</a:t>
            </a:r>
          </a:p>
        </p:txBody>
      </p:sp>
    </p:spTree>
    <p:extLst>
      <p:ext uri="{BB962C8B-B14F-4D97-AF65-F5344CB8AC3E}">
        <p14:creationId xmlns:p14="http://schemas.microsoft.com/office/powerpoint/2010/main" val="275872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D8EF80-F606-4F92-B2CE-ED20F40643F6}"/>
              </a:ext>
            </a:extLst>
          </p:cNvPr>
          <p:cNvSpPr/>
          <p:nvPr/>
        </p:nvSpPr>
        <p:spPr>
          <a:xfrm>
            <a:off x="858472" y="1874728"/>
            <a:ext cx="10894503" cy="3108543"/>
          </a:xfrm>
          <a:prstGeom prst="rect">
            <a:avLst/>
          </a:prstGeom>
        </p:spPr>
        <p:txBody>
          <a:bodyPr wrap="square">
            <a:spAutoFit/>
          </a:bodyPr>
          <a:lstStyle/>
          <a:p>
            <a:r>
              <a:rPr lang="en-US" sz="2800" b="1" dirty="0">
                <a:solidFill>
                  <a:schemeClr val="bg1"/>
                </a:solidFill>
              </a:rPr>
              <a:t>- Materialism is a form of philosophical monism which holds that matter is the fundamental substance in nature, and that all things, including mental states and consciousness, are results of material interactions. According to philosophical materialism, mind and consciousness are by-products or epiphenomena of material processes (e.g. the biochemistry of the human brain and nervous system) without which they cannot exist.</a:t>
            </a:r>
          </a:p>
        </p:txBody>
      </p:sp>
    </p:spTree>
    <p:extLst>
      <p:ext uri="{BB962C8B-B14F-4D97-AF65-F5344CB8AC3E}">
        <p14:creationId xmlns:p14="http://schemas.microsoft.com/office/powerpoint/2010/main" val="2681677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D10685-CF59-467E-9CA9-032323658A10}"/>
              </a:ext>
            </a:extLst>
          </p:cNvPr>
          <p:cNvSpPr/>
          <p:nvPr/>
        </p:nvSpPr>
        <p:spPr>
          <a:xfrm>
            <a:off x="1089170" y="1809654"/>
            <a:ext cx="10013659" cy="1384995"/>
          </a:xfrm>
          <a:prstGeom prst="rect">
            <a:avLst/>
          </a:prstGeom>
        </p:spPr>
        <p:txBody>
          <a:bodyPr wrap="square">
            <a:spAutoFit/>
          </a:bodyPr>
          <a:lstStyle/>
          <a:p>
            <a:r>
              <a:rPr lang="en-US" sz="2800" b="1" dirty="0">
                <a:solidFill>
                  <a:schemeClr val="bg1"/>
                </a:solidFill>
              </a:rPr>
              <a:t>- Assumes that everything has a material cause, and as such starts with the premise that there is no creator and a creator is not needed.</a:t>
            </a:r>
          </a:p>
        </p:txBody>
      </p:sp>
      <p:sp>
        <p:nvSpPr>
          <p:cNvPr id="3" name="Rectangle 2">
            <a:extLst>
              <a:ext uri="{FF2B5EF4-FFF2-40B4-BE49-F238E27FC236}">
                <a16:creationId xmlns:a16="http://schemas.microsoft.com/office/drawing/2014/main" id="{71E2C73D-00E9-4158-B875-3631B5B7C7E1}"/>
              </a:ext>
            </a:extLst>
          </p:cNvPr>
          <p:cNvSpPr/>
          <p:nvPr/>
        </p:nvSpPr>
        <p:spPr>
          <a:xfrm>
            <a:off x="1089170" y="3772841"/>
            <a:ext cx="6643165" cy="523220"/>
          </a:xfrm>
          <a:prstGeom prst="rect">
            <a:avLst/>
          </a:prstGeom>
        </p:spPr>
        <p:txBody>
          <a:bodyPr wrap="none">
            <a:spAutoFit/>
          </a:bodyPr>
          <a:lstStyle/>
          <a:p>
            <a:r>
              <a:rPr lang="en-US" sz="2800" b="1" dirty="0">
                <a:solidFill>
                  <a:schemeClr val="bg1"/>
                </a:solidFill>
              </a:rPr>
              <a:t>- All evidence observed is through this lens.</a:t>
            </a:r>
          </a:p>
        </p:txBody>
      </p:sp>
    </p:spTree>
    <p:extLst>
      <p:ext uri="{BB962C8B-B14F-4D97-AF65-F5344CB8AC3E}">
        <p14:creationId xmlns:p14="http://schemas.microsoft.com/office/powerpoint/2010/main" val="69575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820EB7-AAF7-4F49-B59C-29A23CA56F7A}"/>
              </a:ext>
            </a:extLst>
          </p:cNvPr>
          <p:cNvSpPr/>
          <p:nvPr/>
        </p:nvSpPr>
        <p:spPr>
          <a:xfrm>
            <a:off x="644554" y="2445558"/>
            <a:ext cx="10902892" cy="1384995"/>
          </a:xfrm>
          <a:prstGeom prst="rect">
            <a:avLst/>
          </a:prstGeom>
        </p:spPr>
        <p:txBody>
          <a:bodyPr wrap="square">
            <a:spAutoFit/>
          </a:bodyPr>
          <a:lstStyle/>
          <a:p>
            <a:pPr marL="457200" indent="-457200">
              <a:buFontTx/>
              <a:buChar char="-"/>
            </a:pPr>
            <a:r>
              <a:rPr lang="en-US" sz="2800" b="1" dirty="0">
                <a:solidFill>
                  <a:schemeClr val="bg1"/>
                </a:solidFill>
              </a:rPr>
              <a:t>A material scientist and a creation scientist can view the same evidence and come to different conclusions. </a:t>
            </a:r>
          </a:p>
          <a:p>
            <a:endParaRPr lang="en-US" sz="2800" b="1" dirty="0">
              <a:solidFill>
                <a:schemeClr val="bg1"/>
              </a:solidFill>
            </a:endParaRPr>
          </a:p>
        </p:txBody>
      </p:sp>
      <p:sp>
        <p:nvSpPr>
          <p:cNvPr id="3" name="Rectangle 2">
            <a:extLst>
              <a:ext uri="{FF2B5EF4-FFF2-40B4-BE49-F238E27FC236}">
                <a16:creationId xmlns:a16="http://schemas.microsoft.com/office/drawing/2014/main" id="{8286821C-7162-47FA-A2D0-9DFA217C9A20}"/>
              </a:ext>
            </a:extLst>
          </p:cNvPr>
          <p:cNvSpPr/>
          <p:nvPr/>
        </p:nvSpPr>
        <p:spPr>
          <a:xfrm>
            <a:off x="707470" y="3830553"/>
            <a:ext cx="10760279" cy="523220"/>
          </a:xfrm>
          <a:prstGeom prst="rect">
            <a:avLst/>
          </a:prstGeom>
        </p:spPr>
        <p:txBody>
          <a:bodyPr wrap="square">
            <a:spAutoFit/>
          </a:bodyPr>
          <a:lstStyle/>
          <a:p>
            <a:pPr marL="457200" indent="-457200">
              <a:buFontTx/>
              <a:buChar char="-"/>
            </a:pPr>
            <a:r>
              <a:rPr lang="en-US" sz="2800" b="1" dirty="0">
                <a:solidFill>
                  <a:schemeClr val="bg1"/>
                </a:solidFill>
              </a:rPr>
              <a:t>What is the starting point: Wisdom of God or wisdom of man?</a:t>
            </a:r>
          </a:p>
        </p:txBody>
      </p:sp>
    </p:spTree>
    <p:extLst>
      <p:ext uri="{BB962C8B-B14F-4D97-AF65-F5344CB8AC3E}">
        <p14:creationId xmlns:p14="http://schemas.microsoft.com/office/powerpoint/2010/main" val="11061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ACD526-7682-4668-A093-4EEBB12560EB}"/>
              </a:ext>
            </a:extLst>
          </p:cNvPr>
          <p:cNvSpPr/>
          <p:nvPr/>
        </p:nvSpPr>
        <p:spPr>
          <a:xfrm>
            <a:off x="2133599" y="2474893"/>
            <a:ext cx="8663031" cy="954107"/>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For a believer God’s Word should be the lens we filter the evidence through.</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367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3AA606-B721-45CD-98C2-6EF87EFADC91}"/>
              </a:ext>
            </a:extLst>
          </p:cNvPr>
          <p:cNvSpPr/>
          <p:nvPr/>
        </p:nvSpPr>
        <p:spPr>
          <a:xfrm>
            <a:off x="950752" y="1253010"/>
            <a:ext cx="10290495" cy="523220"/>
          </a:xfrm>
          <a:prstGeom prst="rect">
            <a:avLst/>
          </a:prstGeom>
        </p:spPr>
        <p:txBody>
          <a:bodyPr wrap="square">
            <a:spAutoFit/>
          </a:bodyPr>
          <a:lstStyle/>
          <a:p>
            <a:r>
              <a:rPr lang="en-US" sz="2800" b="1" dirty="0">
                <a:solidFill>
                  <a:schemeClr val="bg1"/>
                </a:solidFill>
              </a:rPr>
              <a:t>In the Beginning: God Created the Heavens and the Earth (Part 1)</a:t>
            </a:r>
          </a:p>
        </p:txBody>
      </p:sp>
      <p:sp>
        <p:nvSpPr>
          <p:cNvPr id="3" name="Rectangle 2">
            <a:extLst>
              <a:ext uri="{FF2B5EF4-FFF2-40B4-BE49-F238E27FC236}">
                <a16:creationId xmlns:a16="http://schemas.microsoft.com/office/drawing/2014/main" id="{77CEAAFD-6158-4D47-BE42-9CF12EC07661}"/>
              </a:ext>
            </a:extLst>
          </p:cNvPr>
          <p:cNvSpPr/>
          <p:nvPr/>
        </p:nvSpPr>
        <p:spPr>
          <a:xfrm>
            <a:off x="493897" y="2043675"/>
            <a:ext cx="9076908" cy="523220"/>
          </a:xfrm>
          <a:prstGeom prst="rect">
            <a:avLst/>
          </a:prstGeom>
        </p:spPr>
        <p:txBody>
          <a:bodyPr wrap="none">
            <a:spAutoFit/>
          </a:bodyPr>
          <a:lstStyle/>
          <a:p>
            <a:r>
              <a:rPr lang="en-US" sz="2800" b="1" dirty="0">
                <a:solidFill>
                  <a:schemeClr val="bg1"/>
                </a:solidFill>
              </a:rPr>
              <a:t>* The root of the creation debate is authority, not evidence.</a:t>
            </a:r>
          </a:p>
        </p:txBody>
      </p:sp>
      <p:sp>
        <p:nvSpPr>
          <p:cNvPr id="4" name="Rectangle 3">
            <a:extLst>
              <a:ext uri="{FF2B5EF4-FFF2-40B4-BE49-F238E27FC236}">
                <a16:creationId xmlns:a16="http://schemas.microsoft.com/office/drawing/2014/main" id="{D6C9F43A-78F9-4879-B96F-B3FECF20E737}"/>
              </a:ext>
            </a:extLst>
          </p:cNvPr>
          <p:cNvSpPr/>
          <p:nvPr/>
        </p:nvSpPr>
        <p:spPr>
          <a:xfrm>
            <a:off x="493896" y="2834340"/>
            <a:ext cx="10806073" cy="954107"/>
          </a:xfrm>
          <a:prstGeom prst="rect">
            <a:avLst/>
          </a:prstGeom>
        </p:spPr>
        <p:txBody>
          <a:bodyPr wrap="square">
            <a:spAutoFit/>
          </a:bodyPr>
          <a:lstStyle/>
          <a:p>
            <a:r>
              <a:rPr lang="en-US" sz="2800" b="1" dirty="0">
                <a:solidFill>
                  <a:schemeClr val="bg1"/>
                </a:solidFill>
              </a:rPr>
              <a:t>* Currently generally accepted “scientific” understanding of cosmology is purely materialistic in its assumptions.</a:t>
            </a:r>
          </a:p>
        </p:txBody>
      </p:sp>
      <p:sp>
        <p:nvSpPr>
          <p:cNvPr id="7" name="Rectangle 6">
            <a:extLst>
              <a:ext uri="{FF2B5EF4-FFF2-40B4-BE49-F238E27FC236}">
                <a16:creationId xmlns:a16="http://schemas.microsoft.com/office/drawing/2014/main" id="{0525C940-BB32-486E-83F1-A5D067130669}"/>
              </a:ext>
            </a:extLst>
          </p:cNvPr>
          <p:cNvSpPr/>
          <p:nvPr/>
        </p:nvSpPr>
        <p:spPr>
          <a:xfrm>
            <a:off x="493896" y="4121543"/>
            <a:ext cx="5884240" cy="523220"/>
          </a:xfrm>
          <a:prstGeom prst="rect">
            <a:avLst/>
          </a:prstGeom>
        </p:spPr>
        <p:txBody>
          <a:bodyPr wrap="none">
            <a:spAutoFit/>
          </a:bodyPr>
          <a:lstStyle/>
          <a:p>
            <a:r>
              <a:rPr lang="en-US" sz="2800" b="1" dirty="0">
                <a:solidFill>
                  <a:schemeClr val="bg1"/>
                </a:solidFill>
              </a:rPr>
              <a:t>* All “science” is not equally scientific.</a:t>
            </a:r>
          </a:p>
        </p:txBody>
      </p:sp>
    </p:spTree>
    <p:extLst>
      <p:ext uri="{BB962C8B-B14F-4D97-AF65-F5344CB8AC3E}">
        <p14:creationId xmlns:p14="http://schemas.microsoft.com/office/powerpoint/2010/main" val="112011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90BC9F-5354-4CB8-A9A6-0AB56D1B2087}"/>
              </a:ext>
            </a:extLst>
          </p:cNvPr>
          <p:cNvSpPr/>
          <p:nvPr/>
        </p:nvSpPr>
        <p:spPr>
          <a:xfrm>
            <a:off x="3647156" y="1625259"/>
            <a:ext cx="4897687" cy="523220"/>
          </a:xfrm>
          <a:prstGeom prst="rect">
            <a:avLst/>
          </a:prstGeom>
        </p:spPr>
        <p:txBody>
          <a:bodyPr wrap="none">
            <a:spAutoFit/>
          </a:bodyPr>
          <a:lstStyle/>
          <a:p>
            <a:r>
              <a:rPr lang="en-US" sz="2800" b="1" dirty="0">
                <a:solidFill>
                  <a:schemeClr val="bg1"/>
                </a:solidFill>
              </a:rPr>
              <a:t>There are two types of science </a:t>
            </a:r>
          </a:p>
        </p:txBody>
      </p:sp>
      <p:sp>
        <p:nvSpPr>
          <p:cNvPr id="3" name="Rectangle 2">
            <a:extLst>
              <a:ext uri="{FF2B5EF4-FFF2-40B4-BE49-F238E27FC236}">
                <a16:creationId xmlns:a16="http://schemas.microsoft.com/office/drawing/2014/main" id="{CFC7F58A-526D-4288-A7B7-60B6B96487DF}"/>
              </a:ext>
            </a:extLst>
          </p:cNvPr>
          <p:cNvSpPr/>
          <p:nvPr/>
        </p:nvSpPr>
        <p:spPr>
          <a:xfrm>
            <a:off x="1266377" y="2514492"/>
            <a:ext cx="5661358" cy="523220"/>
          </a:xfrm>
          <a:prstGeom prst="rect">
            <a:avLst/>
          </a:prstGeom>
        </p:spPr>
        <p:txBody>
          <a:bodyPr wrap="none">
            <a:spAutoFit/>
          </a:bodyPr>
          <a:lstStyle/>
          <a:p>
            <a:r>
              <a:rPr lang="en-US" sz="2800" b="1" dirty="0">
                <a:solidFill>
                  <a:schemeClr val="bg1"/>
                </a:solidFill>
              </a:rPr>
              <a:t>* Operational/Observational Science</a:t>
            </a:r>
          </a:p>
        </p:txBody>
      </p:sp>
      <p:sp>
        <p:nvSpPr>
          <p:cNvPr id="4" name="Rectangle 3">
            <a:extLst>
              <a:ext uri="{FF2B5EF4-FFF2-40B4-BE49-F238E27FC236}">
                <a16:creationId xmlns:a16="http://schemas.microsoft.com/office/drawing/2014/main" id="{AF8975A9-8589-45C0-8D74-A8BCD8421238}"/>
              </a:ext>
            </a:extLst>
          </p:cNvPr>
          <p:cNvSpPr/>
          <p:nvPr/>
        </p:nvSpPr>
        <p:spPr>
          <a:xfrm>
            <a:off x="1266377" y="3558679"/>
            <a:ext cx="3039550" cy="523220"/>
          </a:xfrm>
          <a:prstGeom prst="rect">
            <a:avLst/>
          </a:prstGeom>
        </p:spPr>
        <p:txBody>
          <a:bodyPr wrap="none">
            <a:spAutoFit/>
          </a:bodyPr>
          <a:lstStyle/>
          <a:p>
            <a:r>
              <a:rPr lang="en-US" sz="2800" b="1" dirty="0">
                <a:solidFill>
                  <a:schemeClr val="bg1"/>
                </a:solidFill>
              </a:rPr>
              <a:t>* Historical Science</a:t>
            </a:r>
          </a:p>
        </p:txBody>
      </p:sp>
    </p:spTree>
    <p:extLst>
      <p:ext uri="{BB962C8B-B14F-4D97-AF65-F5344CB8AC3E}">
        <p14:creationId xmlns:p14="http://schemas.microsoft.com/office/powerpoint/2010/main" val="229628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B33B36-FE05-46AE-B802-38F835D23A6C}"/>
              </a:ext>
            </a:extLst>
          </p:cNvPr>
          <p:cNvSpPr/>
          <p:nvPr/>
        </p:nvSpPr>
        <p:spPr>
          <a:xfrm>
            <a:off x="3395966" y="1264533"/>
            <a:ext cx="5400068" cy="523220"/>
          </a:xfrm>
          <a:prstGeom prst="rect">
            <a:avLst/>
          </a:prstGeom>
        </p:spPr>
        <p:txBody>
          <a:bodyPr wrap="none">
            <a:spAutoFit/>
          </a:bodyPr>
          <a:lstStyle/>
          <a:p>
            <a:r>
              <a:rPr lang="en-US" sz="2800" b="1" dirty="0">
                <a:solidFill>
                  <a:schemeClr val="bg1"/>
                </a:solidFill>
              </a:rPr>
              <a:t>Operational/Observational Science</a:t>
            </a:r>
          </a:p>
        </p:txBody>
      </p:sp>
      <p:sp>
        <p:nvSpPr>
          <p:cNvPr id="3" name="Rectangle 2">
            <a:extLst>
              <a:ext uri="{FF2B5EF4-FFF2-40B4-BE49-F238E27FC236}">
                <a16:creationId xmlns:a16="http://schemas.microsoft.com/office/drawing/2014/main" id="{5998A679-B1E5-4CFB-88CF-9E69CF97A399}"/>
              </a:ext>
            </a:extLst>
          </p:cNvPr>
          <p:cNvSpPr/>
          <p:nvPr/>
        </p:nvSpPr>
        <p:spPr>
          <a:xfrm>
            <a:off x="841695" y="2166268"/>
            <a:ext cx="10508609" cy="954107"/>
          </a:xfrm>
          <a:prstGeom prst="rect">
            <a:avLst/>
          </a:prstGeom>
        </p:spPr>
        <p:txBody>
          <a:bodyPr wrap="square">
            <a:spAutoFit/>
          </a:bodyPr>
          <a:lstStyle/>
          <a:p>
            <a:r>
              <a:rPr lang="en-US" sz="2800" b="1" dirty="0">
                <a:solidFill>
                  <a:schemeClr val="bg1"/>
                </a:solidFill>
              </a:rPr>
              <a:t>- Operational science uses observable, repeatable experiments to try to discover truth.</a:t>
            </a:r>
          </a:p>
        </p:txBody>
      </p:sp>
      <p:sp>
        <p:nvSpPr>
          <p:cNvPr id="5" name="Rectangle 4">
            <a:extLst>
              <a:ext uri="{FF2B5EF4-FFF2-40B4-BE49-F238E27FC236}">
                <a16:creationId xmlns:a16="http://schemas.microsoft.com/office/drawing/2014/main" id="{5B7B8DB6-271E-4F1E-850E-8CBABDC025B0}"/>
              </a:ext>
            </a:extLst>
          </p:cNvPr>
          <p:cNvSpPr/>
          <p:nvPr/>
        </p:nvSpPr>
        <p:spPr>
          <a:xfrm>
            <a:off x="841695" y="3797845"/>
            <a:ext cx="10508609" cy="954107"/>
          </a:xfrm>
          <a:prstGeom prst="rect">
            <a:avLst/>
          </a:prstGeom>
        </p:spPr>
        <p:txBody>
          <a:bodyPr wrap="square">
            <a:spAutoFit/>
          </a:bodyPr>
          <a:lstStyle/>
          <a:p>
            <a:r>
              <a:rPr lang="en-US" sz="2800" b="1" dirty="0">
                <a:solidFill>
                  <a:schemeClr val="bg1"/>
                </a:solidFill>
              </a:rPr>
              <a:t>- Using the scientific method: make observations, form hypothesis, test hypothesis in repeatable lab experiments, make conclusions.</a:t>
            </a:r>
          </a:p>
        </p:txBody>
      </p:sp>
    </p:spTree>
    <p:extLst>
      <p:ext uri="{BB962C8B-B14F-4D97-AF65-F5344CB8AC3E}">
        <p14:creationId xmlns:p14="http://schemas.microsoft.com/office/powerpoint/2010/main" val="241744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505D16-EE24-483D-9772-E4ED7F838AE9}"/>
              </a:ext>
            </a:extLst>
          </p:cNvPr>
          <p:cNvSpPr/>
          <p:nvPr/>
        </p:nvSpPr>
        <p:spPr>
          <a:xfrm>
            <a:off x="4706869" y="1507813"/>
            <a:ext cx="2778261" cy="523220"/>
          </a:xfrm>
          <a:prstGeom prst="rect">
            <a:avLst/>
          </a:prstGeom>
        </p:spPr>
        <p:txBody>
          <a:bodyPr wrap="none">
            <a:spAutoFit/>
          </a:bodyPr>
          <a:lstStyle/>
          <a:p>
            <a:r>
              <a:rPr lang="en-US" sz="2800" b="1" dirty="0">
                <a:solidFill>
                  <a:schemeClr val="bg1"/>
                </a:solidFill>
              </a:rPr>
              <a:t>Historical Science</a:t>
            </a:r>
          </a:p>
        </p:txBody>
      </p:sp>
      <p:sp>
        <p:nvSpPr>
          <p:cNvPr id="3" name="Rectangle 2">
            <a:extLst>
              <a:ext uri="{FF2B5EF4-FFF2-40B4-BE49-F238E27FC236}">
                <a16:creationId xmlns:a16="http://schemas.microsoft.com/office/drawing/2014/main" id="{FFD94369-D9D7-496D-845D-6A26CC2A4BED}"/>
              </a:ext>
            </a:extLst>
          </p:cNvPr>
          <p:cNvSpPr/>
          <p:nvPr/>
        </p:nvSpPr>
        <p:spPr>
          <a:xfrm>
            <a:off x="1277922" y="2363165"/>
            <a:ext cx="9946547" cy="1815882"/>
          </a:xfrm>
          <a:prstGeom prst="rect">
            <a:avLst/>
          </a:prstGeom>
        </p:spPr>
        <p:txBody>
          <a:bodyPr wrap="square">
            <a:spAutoFit/>
          </a:bodyPr>
          <a:lstStyle/>
          <a:p>
            <a:r>
              <a:rPr lang="en-US" sz="2800" b="1" dirty="0">
                <a:solidFill>
                  <a:schemeClr val="bg1"/>
                </a:solidFill>
              </a:rPr>
              <a:t>- "Historical science" is a term used to describe sciences in which data is provided primarily from past events and for which there is usually no direct experimental data, such as cosmology, astronomy, astrophysics, geology, paleontology and archaeology.</a:t>
            </a:r>
          </a:p>
        </p:txBody>
      </p:sp>
    </p:spTree>
    <p:extLst>
      <p:ext uri="{BB962C8B-B14F-4D97-AF65-F5344CB8AC3E}">
        <p14:creationId xmlns:p14="http://schemas.microsoft.com/office/powerpoint/2010/main" val="194291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505D16-EE24-483D-9772-E4ED7F838AE9}"/>
              </a:ext>
            </a:extLst>
          </p:cNvPr>
          <p:cNvSpPr/>
          <p:nvPr/>
        </p:nvSpPr>
        <p:spPr>
          <a:xfrm>
            <a:off x="4706869" y="1507813"/>
            <a:ext cx="2778261" cy="523220"/>
          </a:xfrm>
          <a:prstGeom prst="rect">
            <a:avLst/>
          </a:prstGeom>
        </p:spPr>
        <p:txBody>
          <a:bodyPr wrap="none">
            <a:spAutoFit/>
          </a:bodyPr>
          <a:lstStyle/>
          <a:p>
            <a:r>
              <a:rPr lang="en-US" sz="2800" b="1" dirty="0">
                <a:solidFill>
                  <a:schemeClr val="bg1"/>
                </a:solidFill>
              </a:rPr>
              <a:t>Historical Science</a:t>
            </a:r>
          </a:p>
        </p:txBody>
      </p:sp>
      <p:sp>
        <p:nvSpPr>
          <p:cNvPr id="4" name="Rectangle 3">
            <a:extLst>
              <a:ext uri="{FF2B5EF4-FFF2-40B4-BE49-F238E27FC236}">
                <a16:creationId xmlns:a16="http://schemas.microsoft.com/office/drawing/2014/main" id="{7B5EF0EF-2DA9-4DA0-BCE2-25E8B52E28CA}"/>
              </a:ext>
            </a:extLst>
          </p:cNvPr>
          <p:cNvSpPr/>
          <p:nvPr/>
        </p:nvSpPr>
        <p:spPr>
          <a:xfrm>
            <a:off x="933973" y="2031033"/>
            <a:ext cx="10349219" cy="1815882"/>
          </a:xfrm>
          <a:prstGeom prst="rect">
            <a:avLst/>
          </a:prstGeom>
        </p:spPr>
        <p:txBody>
          <a:bodyPr wrap="square">
            <a:spAutoFit/>
          </a:bodyPr>
          <a:lstStyle/>
          <a:p>
            <a:r>
              <a:rPr lang="en-US" sz="2800" b="1" dirty="0">
                <a:solidFill>
                  <a:schemeClr val="bg1"/>
                </a:solidFill>
              </a:rPr>
              <a:t>- Based upon the principle to Uniformitarianism. A scientific doctrine that processes acting in the same manner as at present and over long spans of time are sufficient to account for all current geological features and all past geological changes.</a:t>
            </a:r>
          </a:p>
        </p:txBody>
      </p:sp>
      <p:sp>
        <p:nvSpPr>
          <p:cNvPr id="5" name="Rectangle 4">
            <a:extLst>
              <a:ext uri="{FF2B5EF4-FFF2-40B4-BE49-F238E27FC236}">
                <a16:creationId xmlns:a16="http://schemas.microsoft.com/office/drawing/2014/main" id="{168D1275-CB58-417A-B567-5E81686471AB}"/>
              </a:ext>
            </a:extLst>
          </p:cNvPr>
          <p:cNvSpPr/>
          <p:nvPr/>
        </p:nvSpPr>
        <p:spPr>
          <a:xfrm>
            <a:off x="933973" y="4108525"/>
            <a:ext cx="5787995" cy="523220"/>
          </a:xfrm>
          <a:prstGeom prst="rect">
            <a:avLst/>
          </a:prstGeom>
        </p:spPr>
        <p:txBody>
          <a:bodyPr wrap="none">
            <a:spAutoFit/>
          </a:bodyPr>
          <a:lstStyle/>
          <a:p>
            <a:r>
              <a:rPr lang="en-US" sz="2800" b="1" dirty="0">
                <a:solidFill>
                  <a:schemeClr val="bg1"/>
                </a:solidFill>
              </a:rPr>
              <a:t>- Uniformitarianism is an assumption.</a:t>
            </a:r>
          </a:p>
        </p:txBody>
      </p:sp>
    </p:spTree>
    <p:extLst>
      <p:ext uri="{BB962C8B-B14F-4D97-AF65-F5344CB8AC3E}">
        <p14:creationId xmlns:p14="http://schemas.microsoft.com/office/powerpoint/2010/main" val="191719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0D5242-967E-4D59-B5C4-1E3C25E74B5B}"/>
              </a:ext>
            </a:extLst>
          </p:cNvPr>
          <p:cNvSpPr/>
          <p:nvPr/>
        </p:nvSpPr>
        <p:spPr>
          <a:xfrm>
            <a:off x="942363" y="2165673"/>
            <a:ext cx="10567332" cy="2677656"/>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15 He is the image of the invisible God, the firstborn of all creation. 16 For by him all things were created, in heaven and on earth, visible and invisible, whether thrones or dominions or rulers or authorities—all things were created through him and for him. 17 And he is before all things, and in him all things hold together.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(Colossians 1:15-17)</a:t>
            </a:r>
          </a:p>
        </p:txBody>
      </p:sp>
    </p:spTree>
    <p:extLst>
      <p:ext uri="{BB962C8B-B14F-4D97-AF65-F5344CB8AC3E}">
        <p14:creationId xmlns:p14="http://schemas.microsoft.com/office/powerpoint/2010/main" val="2533618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505D16-EE24-483D-9772-E4ED7F838AE9}"/>
              </a:ext>
            </a:extLst>
          </p:cNvPr>
          <p:cNvSpPr/>
          <p:nvPr/>
        </p:nvSpPr>
        <p:spPr>
          <a:xfrm>
            <a:off x="4706869" y="1507813"/>
            <a:ext cx="2778261" cy="523220"/>
          </a:xfrm>
          <a:prstGeom prst="rect">
            <a:avLst/>
          </a:prstGeom>
        </p:spPr>
        <p:txBody>
          <a:bodyPr wrap="none">
            <a:spAutoFit/>
          </a:bodyPr>
          <a:lstStyle/>
          <a:p>
            <a:r>
              <a:rPr lang="en-US" sz="2800" b="1" dirty="0">
                <a:solidFill>
                  <a:schemeClr val="bg1"/>
                </a:solidFill>
              </a:rPr>
              <a:t>Historical Science</a:t>
            </a:r>
          </a:p>
        </p:txBody>
      </p:sp>
      <p:sp>
        <p:nvSpPr>
          <p:cNvPr id="3" name="Rectangle 2">
            <a:extLst>
              <a:ext uri="{FF2B5EF4-FFF2-40B4-BE49-F238E27FC236}">
                <a16:creationId xmlns:a16="http://schemas.microsoft.com/office/drawing/2014/main" id="{CB2F5C8F-BDF8-40E0-8976-6BA3340EDBF9}"/>
              </a:ext>
            </a:extLst>
          </p:cNvPr>
          <p:cNvSpPr/>
          <p:nvPr/>
        </p:nvSpPr>
        <p:spPr>
          <a:xfrm>
            <a:off x="655696" y="2363490"/>
            <a:ext cx="10803665" cy="954107"/>
          </a:xfrm>
          <a:prstGeom prst="rect">
            <a:avLst/>
          </a:prstGeom>
        </p:spPr>
        <p:txBody>
          <a:bodyPr wrap="square">
            <a:spAutoFit/>
          </a:bodyPr>
          <a:lstStyle/>
          <a:p>
            <a:r>
              <a:rPr lang="en-US" sz="2800" b="1" dirty="0">
                <a:solidFill>
                  <a:schemeClr val="bg1"/>
                </a:solidFill>
              </a:rPr>
              <a:t>- Principles cannot be and are not constantly applied, thereby limiting what definitive conclusions can be made.</a:t>
            </a:r>
          </a:p>
        </p:txBody>
      </p:sp>
      <p:sp>
        <p:nvSpPr>
          <p:cNvPr id="6" name="Rectangle 5">
            <a:extLst>
              <a:ext uri="{FF2B5EF4-FFF2-40B4-BE49-F238E27FC236}">
                <a16:creationId xmlns:a16="http://schemas.microsoft.com/office/drawing/2014/main" id="{5CA686D8-91B2-41B1-9CB0-E2998EBB0854}"/>
              </a:ext>
            </a:extLst>
          </p:cNvPr>
          <p:cNvSpPr/>
          <p:nvPr/>
        </p:nvSpPr>
        <p:spPr>
          <a:xfrm>
            <a:off x="655696" y="3317597"/>
            <a:ext cx="10131104" cy="1384995"/>
          </a:xfrm>
          <a:prstGeom prst="rect">
            <a:avLst/>
          </a:prstGeom>
        </p:spPr>
        <p:txBody>
          <a:bodyPr wrap="square">
            <a:spAutoFit/>
          </a:bodyPr>
          <a:lstStyle/>
          <a:p>
            <a:r>
              <a:rPr lang="en-US" sz="2800" b="1" dirty="0">
                <a:solidFill>
                  <a:schemeClr val="bg1"/>
                </a:solidFill>
              </a:rPr>
              <a:t>- Since one cannot directly observe the events happening, or test the hypothesis in a lab, the conclusions must be based upon assumptions.</a:t>
            </a:r>
          </a:p>
        </p:txBody>
      </p:sp>
      <p:sp>
        <p:nvSpPr>
          <p:cNvPr id="7" name="Rectangle 6">
            <a:extLst>
              <a:ext uri="{FF2B5EF4-FFF2-40B4-BE49-F238E27FC236}">
                <a16:creationId xmlns:a16="http://schemas.microsoft.com/office/drawing/2014/main" id="{74C49E98-D0F4-4A5D-8D65-21CCF6BBDD7D}"/>
              </a:ext>
            </a:extLst>
          </p:cNvPr>
          <p:cNvSpPr/>
          <p:nvPr/>
        </p:nvSpPr>
        <p:spPr>
          <a:xfrm>
            <a:off x="724250" y="4708132"/>
            <a:ext cx="11188117" cy="954107"/>
          </a:xfrm>
          <a:prstGeom prst="rect">
            <a:avLst/>
          </a:prstGeom>
        </p:spPr>
        <p:txBody>
          <a:bodyPr wrap="square">
            <a:spAutoFit/>
          </a:bodyPr>
          <a:lstStyle/>
          <a:p>
            <a:r>
              <a:rPr lang="en-US" sz="2800" b="1" dirty="0">
                <a:solidFill>
                  <a:schemeClr val="bg1"/>
                </a:solidFill>
              </a:rPr>
              <a:t>- The conclusions are guesses by assumptions, and therefore are taken by faith.</a:t>
            </a:r>
          </a:p>
        </p:txBody>
      </p:sp>
    </p:spTree>
    <p:extLst>
      <p:ext uri="{BB962C8B-B14F-4D97-AF65-F5344CB8AC3E}">
        <p14:creationId xmlns:p14="http://schemas.microsoft.com/office/powerpoint/2010/main" val="411830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F461AB-A74C-4B5A-BDB8-991B412FFC7C}"/>
              </a:ext>
            </a:extLst>
          </p:cNvPr>
          <p:cNvSpPr/>
          <p:nvPr/>
        </p:nvSpPr>
        <p:spPr>
          <a:xfrm>
            <a:off x="655738" y="625996"/>
            <a:ext cx="11003560" cy="1384995"/>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Bible prophesied that man would abandon the idea of creation</a:t>
            </a:r>
          </a:p>
          <a:p>
            <a:pPr marR="0" lvl="0">
              <a:spcBef>
                <a:spcPts val="0"/>
              </a:spcBef>
              <a:spcAft>
                <a:spcPts val="0"/>
              </a:spcAft>
            </a:pPr>
            <a:endPar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3CC1B2C8-EBAF-45A9-AA0D-38B512D88289}"/>
              </a:ext>
            </a:extLst>
          </p:cNvPr>
          <p:cNvSpPr/>
          <p:nvPr/>
        </p:nvSpPr>
        <p:spPr>
          <a:xfrm>
            <a:off x="268446" y="1691398"/>
            <a:ext cx="11778143" cy="4401205"/>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3 knowing this first of all, that scoffers will come in the last days with scoffing, following their own sinful desires. 4 They will say, “Where is the promise of his coming? For ever since the fathers fell asleep, all things are continuing as they were from the beginning of creation.” 5 For they deliberately overlook this fact, that the heavens existed long ago, and the earth was formed out of water and through water by the word of God, 6 and that by means of these the world that then existed was deluged with water and perished. 7 But by the same word the heavens and earth that now exist are stored up for fire, being kept until the day of judgment and destruction of the ungodly.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(2 Peter 3:3-7)</a:t>
            </a:r>
            <a:endParaRPr lang="en-US" sz="2800" dirty="0"/>
          </a:p>
        </p:txBody>
      </p:sp>
    </p:spTree>
    <p:extLst>
      <p:ext uri="{BB962C8B-B14F-4D97-AF65-F5344CB8AC3E}">
        <p14:creationId xmlns:p14="http://schemas.microsoft.com/office/powerpoint/2010/main" val="73247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3AA606-B721-45CD-98C2-6EF87EFADC91}"/>
              </a:ext>
            </a:extLst>
          </p:cNvPr>
          <p:cNvSpPr/>
          <p:nvPr/>
        </p:nvSpPr>
        <p:spPr>
          <a:xfrm>
            <a:off x="950752" y="1253010"/>
            <a:ext cx="10290495" cy="523220"/>
          </a:xfrm>
          <a:prstGeom prst="rect">
            <a:avLst/>
          </a:prstGeom>
        </p:spPr>
        <p:txBody>
          <a:bodyPr wrap="square">
            <a:spAutoFit/>
          </a:bodyPr>
          <a:lstStyle/>
          <a:p>
            <a:r>
              <a:rPr lang="en-US" sz="2800" b="1" dirty="0">
                <a:solidFill>
                  <a:schemeClr val="bg1"/>
                </a:solidFill>
              </a:rPr>
              <a:t>In the Beginning: God Created the Heavens and the Earth (Part 1)</a:t>
            </a:r>
          </a:p>
        </p:txBody>
      </p:sp>
      <p:sp>
        <p:nvSpPr>
          <p:cNvPr id="3" name="Rectangle 2">
            <a:extLst>
              <a:ext uri="{FF2B5EF4-FFF2-40B4-BE49-F238E27FC236}">
                <a16:creationId xmlns:a16="http://schemas.microsoft.com/office/drawing/2014/main" id="{77CEAAFD-6158-4D47-BE42-9CF12EC07661}"/>
              </a:ext>
            </a:extLst>
          </p:cNvPr>
          <p:cNvSpPr/>
          <p:nvPr/>
        </p:nvSpPr>
        <p:spPr>
          <a:xfrm>
            <a:off x="493897" y="2043675"/>
            <a:ext cx="9076908" cy="523220"/>
          </a:xfrm>
          <a:prstGeom prst="rect">
            <a:avLst/>
          </a:prstGeom>
        </p:spPr>
        <p:txBody>
          <a:bodyPr wrap="none">
            <a:spAutoFit/>
          </a:bodyPr>
          <a:lstStyle/>
          <a:p>
            <a:r>
              <a:rPr lang="en-US" sz="2800" b="1" dirty="0">
                <a:solidFill>
                  <a:schemeClr val="bg1"/>
                </a:solidFill>
              </a:rPr>
              <a:t>* The root of the creation debate is authority, not evidence.</a:t>
            </a:r>
          </a:p>
        </p:txBody>
      </p:sp>
      <p:sp>
        <p:nvSpPr>
          <p:cNvPr id="4" name="Rectangle 3">
            <a:extLst>
              <a:ext uri="{FF2B5EF4-FFF2-40B4-BE49-F238E27FC236}">
                <a16:creationId xmlns:a16="http://schemas.microsoft.com/office/drawing/2014/main" id="{D6C9F43A-78F9-4879-B96F-B3FECF20E737}"/>
              </a:ext>
            </a:extLst>
          </p:cNvPr>
          <p:cNvSpPr/>
          <p:nvPr/>
        </p:nvSpPr>
        <p:spPr>
          <a:xfrm>
            <a:off x="493896" y="2834340"/>
            <a:ext cx="10806073" cy="954107"/>
          </a:xfrm>
          <a:prstGeom prst="rect">
            <a:avLst/>
          </a:prstGeom>
        </p:spPr>
        <p:txBody>
          <a:bodyPr wrap="square">
            <a:spAutoFit/>
          </a:bodyPr>
          <a:lstStyle/>
          <a:p>
            <a:r>
              <a:rPr lang="en-US" sz="2800" b="1" dirty="0">
                <a:solidFill>
                  <a:schemeClr val="bg1"/>
                </a:solidFill>
              </a:rPr>
              <a:t>* Currently generally accepted “scientific” understanding of cosmology is purely materialistic in its assumptions.</a:t>
            </a:r>
          </a:p>
        </p:txBody>
      </p:sp>
      <p:sp>
        <p:nvSpPr>
          <p:cNvPr id="6" name="Rectangle 5">
            <a:extLst>
              <a:ext uri="{FF2B5EF4-FFF2-40B4-BE49-F238E27FC236}">
                <a16:creationId xmlns:a16="http://schemas.microsoft.com/office/drawing/2014/main" id="{C35B42D0-8663-4909-9C04-7F5F34CF1506}"/>
              </a:ext>
            </a:extLst>
          </p:cNvPr>
          <p:cNvSpPr/>
          <p:nvPr/>
        </p:nvSpPr>
        <p:spPr>
          <a:xfrm>
            <a:off x="493896" y="4977859"/>
            <a:ext cx="9602598" cy="954107"/>
          </a:xfrm>
          <a:prstGeom prst="rect">
            <a:avLst/>
          </a:prstGeom>
        </p:spPr>
        <p:txBody>
          <a:bodyPr wrap="square">
            <a:spAutoFit/>
          </a:bodyPr>
          <a:lstStyle/>
          <a:p>
            <a:r>
              <a:rPr lang="en-US" sz="2800" b="1" dirty="0">
                <a:solidFill>
                  <a:schemeClr val="bg1"/>
                </a:solidFill>
              </a:rPr>
              <a:t>* Views of Genesis depends on assumptions rather that understanding the text.</a:t>
            </a:r>
          </a:p>
        </p:txBody>
      </p:sp>
      <p:sp>
        <p:nvSpPr>
          <p:cNvPr id="7" name="Rectangle 6">
            <a:extLst>
              <a:ext uri="{FF2B5EF4-FFF2-40B4-BE49-F238E27FC236}">
                <a16:creationId xmlns:a16="http://schemas.microsoft.com/office/drawing/2014/main" id="{0525C940-BB32-486E-83F1-A5D067130669}"/>
              </a:ext>
            </a:extLst>
          </p:cNvPr>
          <p:cNvSpPr/>
          <p:nvPr/>
        </p:nvSpPr>
        <p:spPr>
          <a:xfrm>
            <a:off x="493896" y="4121543"/>
            <a:ext cx="5884240" cy="523220"/>
          </a:xfrm>
          <a:prstGeom prst="rect">
            <a:avLst/>
          </a:prstGeom>
        </p:spPr>
        <p:txBody>
          <a:bodyPr wrap="none">
            <a:spAutoFit/>
          </a:bodyPr>
          <a:lstStyle/>
          <a:p>
            <a:r>
              <a:rPr lang="en-US" sz="2800" b="1" dirty="0">
                <a:solidFill>
                  <a:schemeClr val="bg1"/>
                </a:solidFill>
              </a:rPr>
              <a:t>* All “science” is not equally scientific.</a:t>
            </a:r>
          </a:p>
        </p:txBody>
      </p:sp>
    </p:spTree>
    <p:extLst>
      <p:ext uri="{BB962C8B-B14F-4D97-AF65-F5344CB8AC3E}">
        <p14:creationId xmlns:p14="http://schemas.microsoft.com/office/powerpoint/2010/main" val="200838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10C144-2FFF-40F2-AC5F-6B0CC0A3DAFB}"/>
              </a:ext>
            </a:extLst>
          </p:cNvPr>
          <p:cNvSpPr/>
          <p:nvPr/>
        </p:nvSpPr>
        <p:spPr>
          <a:xfrm>
            <a:off x="1328255" y="2305615"/>
            <a:ext cx="9350929" cy="2246769"/>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“It is extremely difficult to conclude that anything other than a 24-hour day was intended. It is not the text that causes people to think otherwise, only the demands of trying to harmonize with modern science.”</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Walton; Genesis, The NIV Application Commentary)</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915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5EC187-3AA0-451A-882A-024DF7D1C34A}"/>
              </a:ext>
            </a:extLst>
          </p:cNvPr>
          <p:cNvSpPr/>
          <p:nvPr/>
        </p:nvSpPr>
        <p:spPr>
          <a:xfrm>
            <a:off x="4939273" y="1230977"/>
            <a:ext cx="2313454" cy="523220"/>
          </a:xfrm>
          <a:prstGeom prst="rect">
            <a:avLst/>
          </a:prstGeom>
        </p:spPr>
        <p:txBody>
          <a:bodyPr wrap="none">
            <a:spAutoFit/>
          </a:bodyPr>
          <a:lstStyle/>
          <a:p>
            <a:r>
              <a:rPr lang="en-US" sz="2800" b="1" dirty="0">
                <a:solidFill>
                  <a:schemeClr val="bg1"/>
                </a:solidFill>
              </a:rPr>
              <a:t>Genesis Issues</a:t>
            </a:r>
          </a:p>
        </p:txBody>
      </p:sp>
      <p:sp>
        <p:nvSpPr>
          <p:cNvPr id="3" name="Rectangle 2">
            <a:extLst>
              <a:ext uri="{FF2B5EF4-FFF2-40B4-BE49-F238E27FC236}">
                <a16:creationId xmlns:a16="http://schemas.microsoft.com/office/drawing/2014/main" id="{0392B246-B457-4ABC-B8B6-49BCBDDF747A}"/>
              </a:ext>
            </a:extLst>
          </p:cNvPr>
          <p:cNvSpPr/>
          <p:nvPr/>
        </p:nvSpPr>
        <p:spPr>
          <a:xfrm>
            <a:off x="761591" y="2064677"/>
            <a:ext cx="2921569" cy="523220"/>
          </a:xfrm>
          <a:prstGeom prst="rect">
            <a:avLst/>
          </a:prstGeom>
        </p:spPr>
        <p:txBody>
          <a:bodyPr wrap="none">
            <a:spAutoFit/>
          </a:bodyPr>
          <a:lstStyle/>
          <a:p>
            <a:r>
              <a:rPr lang="en-US" sz="2800" b="1" dirty="0">
                <a:solidFill>
                  <a:schemeClr val="bg1"/>
                </a:solidFill>
              </a:rPr>
              <a:t>- Six-day creation?</a:t>
            </a:r>
          </a:p>
        </p:txBody>
      </p:sp>
      <p:sp>
        <p:nvSpPr>
          <p:cNvPr id="4" name="Rectangle 3">
            <a:extLst>
              <a:ext uri="{FF2B5EF4-FFF2-40B4-BE49-F238E27FC236}">
                <a16:creationId xmlns:a16="http://schemas.microsoft.com/office/drawing/2014/main" id="{387D8CD0-FAEC-4903-9F05-374E2FBECF21}"/>
              </a:ext>
            </a:extLst>
          </p:cNvPr>
          <p:cNvSpPr/>
          <p:nvPr/>
        </p:nvSpPr>
        <p:spPr>
          <a:xfrm>
            <a:off x="761591" y="2905780"/>
            <a:ext cx="4177682" cy="523220"/>
          </a:xfrm>
          <a:prstGeom prst="rect">
            <a:avLst/>
          </a:prstGeom>
        </p:spPr>
        <p:txBody>
          <a:bodyPr wrap="none">
            <a:spAutoFit/>
          </a:bodyPr>
          <a:lstStyle/>
          <a:p>
            <a:r>
              <a:rPr lang="en-US" sz="2800" b="1" dirty="0">
                <a:solidFill>
                  <a:schemeClr val="bg1"/>
                </a:solidFill>
              </a:rPr>
              <a:t>- Young earth or old earth?</a:t>
            </a:r>
          </a:p>
        </p:txBody>
      </p:sp>
      <p:sp>
        <p:nvSpPr>
          <p:cNvPr id="5" name="Rectangle 4">
            <a:extLst>
              <a:ext uri="{FF2B5EF4-FFF2-40B4-BE49-F238E27FC236}">
                <a16:creationId xmlns:a16="http://schemas.microsoft.com/office/drawing/2014/main" id="{82DE1E72-F19A-467B-96B8-38D4C3C76D46}"/>
              </a:ext>
            </a:extLst>
          </p:cNvPr>
          <p:cNvSpPr/>
          <p:nvPr/>
        </p:nvSpPr>
        <p:spPr>
          <a:xfrm>
            <a:off x="761591" y="3761651"/>
            <a:ext cx="2028312" cy="523220"/>
          </a:xfrm>
          <a:prstGeom prst="rect">
            <a:avLst/>
          </a:prstGeom>
        </p:spPr>
        <p:txBody>
          <a:bodyPr wrap="none">
            <a:spAutoFit/>
          </a:bodyPr>
          <a:lstStyle/>
          <a:p>
            <a:r>
              <a:rPr lang="en-US" sz="2800" b="1" dirty="0">
                <a:solidFill>
                  <a:schemeClr val="bg1"/>
                </a:solidFill>
              </a:rPr>
              <a:t>- Evolution ?</a:t>
            </a:r>
          </a:p>
        </p:txBody>
      </p:sp>
    </p:spTree>
    <p:extLst>
      <p:ext uri="{BB962C8B-B14F-4D97-AF65-F5344CB8AC3E}">
        <p14:creationId xmlns:p14="http://schemas.microsoft.com/office/powerpoint/2010/main" val="132892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3DA423-ECC6-41FE-8134-7F02F8BEA8F6}"/>
              </a:ext>
            </a:extLst>
          </p:cNvPr>
          <p:cNvSpPr/>
          <p:nvPr/>
        </p:nvSpPr>
        <p:spPr>
          <a:xfrm>
            <a:off x="4810233" y="1180643"/>
            <a:ext cx="2777492" cy="523220"/>
          </a:xfrm>
          <a:prstGeom prst="rect">
            <a:avLst/>
          </a:prstGeom>
        </p:spPr>
        <p:txBody>
          <a:bodyPr wrap="none">
            <a:spAutoFit/>
          </a:bodyPr>
          <a:lstStyle/>
          <a:p>
            <a:r>
              <a:rPr lang="en-US" sz="2800" b="1" dirty="0">
                <a:solidFill>
                  <a:schemeClr val="bg1"/>
                </a:solidFill>
              </a:rPr>
              <a:t>Views on Genesis</a:t>
            </a:r>
          </a:p>
        </p:txBody>
      </p:sp>
      <p:sp>
        <p:nvSpPr>
          <p:cNvPr id="3" name="Rectangle 2">
            <a:extLst>
              <a:ext uri="{FF2B5EF4-FFF2-40B4-BE49-F238E27FC236}">
                <a16:creationId xmlns:a16="http://schemas.microsoft.com/office/drawing/2014/main" id="{804F3857-B39D-404A-97D8-CF3A976854C2}"/>
              </a:ext>
            </a:extLst>
          </p:cNvPr>
          <p:cNvSpPr/>
          <p:nvPr/>
        </p:nvSpPr>
        <p:spPr>
          <a:xfrm>
            <a:off x="627613" y="1885318"/>
            <a:ext cx="2511713" cy="523220"/>
          </a:xfrm>
          <a:prstGeom prst="rect">
            <a:avLst/>
          </a:prstGeom>
        </p:spPr>
        <p:txBody>
          <a:bodyPr wrap="none">
            <a:spAutoFit/>
          </a:bodyPr>
          <a:lstStyle/>
          <a:p>
            <a:r>
              <a:rPr lang="en-US" sz="2800" b="1" dirty="0">
                <a:solidFill>
                  <a:schemeClr val="bg1"/>
                </a:solidFill>
              </a:rPr>
              <a:t>- Mythical View</a:t>
            </a:r>
          </a:p>
        </p:txBody>
      </p:sp>
      <p:sp>
        <p:nvSpPr>
          <p:cNvPr id="5" name="Rectangle 4">
            <a:extLst>
              <a:ext uri="{FF2B5EF4-FFF2-40B4-BE49-F238E27FC236}">
                <a16:creationId xmlns:a16="http://schemas.microsoft.com/office/drawing/2014/main" id="{AB4087C1-0E47-4B90-9802-EC4E4B2ADD3B}"/>
              </a:ext>
            </a:extLst>
          </p:cNvPr>
          <p:cNvSpPr/>
          <p:nvPr/>
        </p:nvSpPr>
        <p:spPr>
          <a:xfrm>
            <a:off x="627613" y="2522881"/>
            <a:ext cx="4258282" cy="523220"/>
          </a:xfrm>
          <a:prstGeom prst="rect">
            <a:avLst/>
          </a:prstGeom>
        </p:spPr>
        <p:txBody>
          <a:bodyPr wrap="none">
            <a:spAutoFit/>
          </a:bodyPr>
          <a:lstStyle/>
          <a:p>
            <a:r>
              <a:rPr lang="en-US" sz="2800" b="1" dirty="0">
                <a:solidFill>
                  <a:schemeClr val="bg1"/>
                </a:solidFill>
              </a:rPr>
              <a:t>- Literal and Historical View</a:t>
            </a:r>
          </a:p>
        </p:txBody>
      </p:sp>
      <p:sp>
        <p:nvSpPr>
          <p:cNvPr id="6" name="Rectangle 5">
            <a:extLst>
              <a:ext uri="{FF2B5EF4-FFF2-40B4-BE49-F238E27FC236}">
                <a16:creationId xmlns:a16="http://schemas.microsoft.com/office/drawing/2014/main" id="{1ECE8961-F92F-422B-A1DA-22F2C3B0F481}"/>
              </a:ext>
            </a:extLst>
          </p:cNvPr>
          <p:cNvSpPr/>
          <p:nvPr/>
        </p:nvSpPr>
        <p:spPr>
          <a:xfrm>
            <a:off x="644007" y="3269805"/>
            <a:ext cx="1880515" cy="523220"/>
          </a:xfrm>
          <a:prstGeom prst="rect">
            <a:avLst/>
          </a:prstGeom>
        </p:spPr>
        <p:txBody>
          <a:bodyPr wrap="none">
            <a:spAutoFit/>
          </a:bodyPr>
          <a:lstStyle/>
          <a:p>
            <a:r>
              <a:rPr lang="en-US" sz="2800" b="1" dirty="0">
                <a:solidFill>
                  <a:schemeClr val="bg1"/>
                </a:solidFill>
              </a:rPr>
              <a:t>- Gap View.</a:t>
            </a:r>
          </a:p>
        </p:txBody>
      </p:sp>
      <p:sp>
        <p:nvSpPr>
          <p:cNvPr id="7" name="Rectangle 6">
            <a:extLst>
              <a:ext uri="{FF2B5EF4-FFF2-40B4-BE49-F238E27FC236}">
                <a16:creationId xmlns:a16="http://schemas.microsoft.com/office/drawing/2014/main" id="{08DEB382-00DA-4E1D-BFC9-85313651B98E}"/>
              </a:ext>
            </a:extLst>
          </p:cNvPr>
          <p:cNvSpPr/>
          <p:nvPr/>
        </p:nvSpPr>
        <p:spPr>
          <a:xfrm>
            <a:off x="627613" y="4031606"/>
            <a:ext cx="2524217" cy="523220"/>
          </a:xfrm>
          <a:prstGeom prst="rect">
            <a:avLst/>
          </a:prstGeom>
        </p:spPr>
        <p:txBody>
          <a:bodyPr wrap="none">
            <a:spAutoFit/>
          </a:bodyPr>
          <a:lstStyle/>
          <a:p>
            <a:r>
              <a:rPr lang="en-US" sz="2800" b="1" dirty="0">
                <a:solidFill>
                  <a:schemeClr val="bg1"/>
                </a:solidFill>
              </a:rPr>
              <a:t>- Day-Age View.</a:t>
            </a:r>
          </a:p>
        </p:txBody>
      </p:sp>
      <p:sp>
        <p:nvSpPr>
          <p:cNvPr id="9" name="Rectangle 8">
            <a:extLst>
              <a:ext uri="{FF2B5EF4-FFF2-40B4-BE49-F238E27FC236}">
                <a16:creationId xmlns:a16="http://schemas.microsoft.com/office/drawing/2014/main" id="{A72FB6BE-979C-4CCF-87E2-85E5F7838417}"/>
              </a:ext>
            </a:extLst>
          </p:cNvPr>
          <p:cNvSpPr/>
          <p:nvPr/>
        </p:nvSpPr>
        <p:spPr>
          <a:xfrm>
            <a:off x="627613" y="4816673"/>
            <a:ext cx="3498394" cy="523220"/>
          </a:xfrm>
          <a:prstGeom prst="rect">
            <a:avLst/>
          </a:prstGeom>
        </p:spPr>
        <p:txBody>
          <a:bodyPr wrap="none">
            <a:spAutoFit/>
          </a:bodyPr>
          <a:lstStyle/>
          <a:p>
            <a:r>
              <a:rPr lang="en-US" sz="2800" b="1" dirty="0">
                <a:solidFill>
                  <a:schemeClr val="bg1"/>
                </a:solidFill>
              </a:rPr>
              <a:t>- Literary Device View.</a:t>
            </a:r>
          </a:p>
        </p:txBody>
      </p:sp>
    </p:spTree>
    <p:extLst>
      <p:ext uri="{BB962C8B-B14F-4D97-AF65-F5344CB8AC3E}">
        <p14:creationId xmlns:p14="http://schemas.microsoft.com/office/powerpoint/2010/main" val="229398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700EA-0CC4-45BE-B392-037DF021EA88}"/>
              </a:ext>
            </a:extLst>
          </p:cNvPr>
          <p:cNvSpPr/>
          <p:nvPr/>
        </p:nvSpPr>
        <p:spPr>
          <a:xfrm>
            <a:off x="3832624" y="1197421"/>
            <a:ext cx="4526752" cy="523220"/>
          </a:xfrm>
          <a:prstGeom prst="rect">
            <a:avLst/>
          </a:prstGeom>
        </p:spPr>
        <p:txBody>
          <a:bodyPr wrap="none">
            <a:spAutoFit/>
          </a:bodyPr>
          <a:lstStyle/>
          <a:p>
            <a:r>
              <a:rPr lang="en-US" sz="2800" b="1" dirty="0">
                <a:solidFill>
                  <a:schemeClr val="bg1"/>
                </a:solidFill>
              </a:rPr>
              <a:t>Dangers of Non-literal Views.</a:t>
            </a:r>
          </a:p>
        </p:txBody>
      </p:sp>
      <p:sp>
        <p:nvSpPr>
          <p:cNvPr id="3" name="Rectangle 2">
            <a:extLst>
              <a:ext uri="{FF2B5EF4-FFF2-40B4-BE49-F238E27FC236}">
                <a16:creationId xmlns:a16="http://schemas.microsoft.com/office/drawing/2014/main" id="{97765274-3800-4BFE-A0AE-29D7135AA35F}"/>
              </a:ext>
            </a:extLst>
          </p:cNvPr>
          <p:cNvSpPr/>
          <p:nvPr/>
        </p:nvSpPr>
        <p:spPr>
          <a:xfrm>
            <a:off x="611332" y="2053098"/>
            <a:ext cx="9449575" cy="523220"/>
          </a:xfrm>
          <a:prstGeom prst="rect">
            <a:avLst/>
          </a:prstGeom>
        </p:spPr>
        <p:txBody>
          <a:bodyPr wrap="none">
            <a:spAutoFit/>
          </a:bodyPr>
          <a:lstStyle/>
          <a:p>
            <a:r>
              <a:rPr lang="en-US" sz="2800" b="1" dirty="0">
                <a:solidFill>
                  <a:schemeClr val="bg1"/>
                </a:solidFill>
              </a:rPr>
              <a:t>- The reader determines what is authoritative and what is not.</a:t>
            </a:r>
          </a:p>
        </p:txBody>
      </p:sp>
      <p:sp>
        <p:nvSpPr>
          <p:cNvPr id="4" name="Rectangle 3">
            <a:extLst>
              <a:ext uri="{FF2B5EF4-FFF2-40B4-BE49-F238E27FC236}">
                <a16:creationId xmlns:a16="http://schemas.microsoft.com/office/drawing/2014/main" id="{9505D878-D277-4D5F-9D9F-1C257675352D}"/>
              </a:ext>
            </a:extLst>
          </p:cNvPr>
          <p:cNvSpPr/>
          <p:nvPr/>
        </p:nvSpPr>
        <p:spPr>
          <a:xfrm>
            <a:off x="611332" y="2724217"/>
            <a:ext cx="5854231" cy="523220"/>
          </a:xfrm>
          <a:prstGeom prst="rect">
            <a:avLst/>
          </a:prstGeom>
        </p:spPr>
        <p:txBody>
          <a:bodyPr wrap="none">
            <a:spAutoFit/>
          </a:bodyPr>
          <a:lstStyle/>
          <a:p>
            <a:r>
              <a:rPr lang="en-US" sz="2800" b="1" dirty="0">
                <a:solidFill>
                  <a:schemeClr val="bg1"/>
                </a:solidFill>
              </a:rPr>
              <a:t>- Everything can be spiritualized away.</a:t>
            </a:r>
          </a:p>
        </p:txBody>
      </p:sp>
      <p:sp>
        <p:nvSpPr>
          <p:cNvPr id="5" name="Rectangle 4">
            <a:extLst>
              <a:ext uri="{FF2B5EF4-FFF2-40B4-BE49-F238E27FC236}">
                <a16:creationId xmlns:a16="http://schemas.microsoft.com/office/drawing/2014/main" id="{C688E52C-AD1D-4029-ABB0-A7A079219EC8}"/>
              </a:ext>
            </a:extLst>
          </p:cNvPr>
          <p:cNvSpPr/>
          <p:nvPr/>
        </p:nvSpPr>
        <p:spPr>
          <a:xfrm>
            <a:off x="611332" y="3429000"/>
            <a:ext cx="10416330" cy="523220"/>
          </a:xfrm>
          <a:prstGeom prst="rect">
            <a:avLst/>
          </a:prstGeom>
        </p:spPr>
        <p:txBody>
          <a:bodyPr wrap="square">
            <a:spAutoFit/>
          </a:bodyPr>
          <a:lstStyle/>
          <a:p>
            <a:r>
              <a:rPr lang="en-US" sz="2800" b="1" dirty="0">
                <a:solidFill>
                  <a:schemeClr val="bg1"/>
                </a:solidFill>
              </a:rPr>
              <a:t>- Created confusion, chaos, and division in the church.</a:t>
            </a:r>
          </a:p>
        </p:txBody>
      </p:sp>
      <p:sp>
        <p:nvSpPr>
          <p:cNvPr id="6" name="Rectangle 5">
            <a:extLst>
              <a:ext uri="{FF2B5EF4-FFF2-40B4-BE49-F238E27FC236}">
                <a16:creationId xmlns:a16="http://schemas.microsoft.com/office/drawing/2014/main" id="{5C6206EC-A0B2-4E72-82B9-CC874DD1D442}"/>
              </a:ext>
            </a:extLst>
          </p:cNvPr>
          <p:cNvSpPr/>
          <p:nvPr/>
        </p:nvSpPr>
        <p:spPr>
          <a:xfrm>
            <a:off x="675566" y="4204792"/>
            <a:ext cx="10481791" cy="954107"/>
          </a:xfrm>
          <a:prstGeom prst="rect">
            <a:avLst/>
          </a:prstGeom>
        </p:spPr>
        <p:txBody>
          <a:bodyPr wrap="square">
            <a:spAutoFit/>
          </a:bodyPr>
          <a:lstStyle/>
          <a:p>
            <a:r>
              <a:rPr lang="en-US" sz="2800" b="1" dirty="0">
                <a:solidFill>
                  <a:schemeClr val="bg1"/>
                </a:solidFill>
              </a:rPr>
              <a:t>- Eventual inability to harmonize all of Scripture with the wisdom of the world forcing a choice between God’s wisdom and man’s wisdom.</a:t>
            </a:r>
          </a:p>
        </p:txBody>
      </p:sp>
    </p:spTree>
    <p:extLst>
      <p:ext uri="{BB962C8B-B14F-4D97-AF65-F5344CB8AC3E}">
        <p14:creationId xmlns:p14="http://schemas.microsoft.com/office/powerpoint/2010/main" val="282903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3AA606-B721-45CD-98C2-6EF87EFADC91}"/>
              </a:ext>
            </a:extLst>
          </p:cNvPr>
          <p:cNvSpPr/>
          <p:nvPr/>
        </p:nvSpPr>
        <p:spPr>
          <a:xfrm>
            <a:off x="950752" y="1253010"/>
            <a:ext cx="10290495" cy="523220"/>
          </a:xfrm>
          <a:prstGeom prst="rect">
            <a:avLst/>
          </a:prstGeom>
        </p:spPr>
        <p:txBody>
          <a:bodyPr wrap="square">
            <a:spAutoFit/>
          </a:bodyPr>
          <a:lstStyle/>
          <a:p>
            <a:r>
              <a:rPr lang="en-US" sz="2800" b="1" dirty="0">
                <a:solidFill>
                  <a:schemeClr val="bg1"/>
                </a:solidFill>
              </a:rPr>
              <a:t>In the Beginning: God Created the Heavens and the Earth (Part 1)</a:t>
            </a:r>
          </a:p>
        </p:txBody>
      </p:sp>
      <p:sp>
        <p:nvSpPr>
          <p:cNvPr id="3" name="Rectangle 2">
            <a:extLst>
              <a:ext uri="{FF2B5EF4-FFF2-40B4-BE49-F238E27FC236}">
                <a16:creationId xmlns:a16="http://schemas.microsoft.com/office/drawing/2014/main" id="{77CEAAFD-6158-4D47-BE42-9CF12EC07661}"/>
              </a:ext>
            </a:extLst>
          </p:cNvPr>
          <p:cNvSpPr/>
          <p:nvPr/>
        </p:nvSpPr>
        <p:spPr>
          <a:xfrm>
            <a:off x="493897" y="2043675"/>
            <a:ext cx="9076908" cy="523220"/>
          </a:xfrm>
          <a:prstGeom prst="rect">
            <a:avLst/>
          </a:prstGeom>
        </p:spPr>
        <p:txBody>
          <a:bodyPr wrap="none">
            <a:spAutoFit/>
          </a:bodyPr>
          <a:lstStyle/>
          <a:p>
            <a:r>
              <a:rPr lang="en-US" sz="2800" b="1" dirty="0">
                <a:solidFill>
                  <a:schemeClr val="bg1"/>
                </a:solidFill>
              </a:rPr>
              <a:t>* The root of the creation debate is authority, not evidence.</a:t>
            </a:r>
          </a:p>
        </p:txBody>
      </p:sp>
      <p:sp>
        <p:nvSpPr>
          <p:cNvPr id="4" name="Rectangle 3">
            <a:extLst>
              <a:ext uri="{FF2B5EF4-FFF2-40B4-BE49-F238E27FC236}">
                <a16:creationId xmlns:a16="http://schemas.microsoft.com/office/drawing/2014/main" id="{D6C9F43A-78F9-4879-B96F-B3FECF20E737}"/>
              </a:ext>
            </a:extLst>
          </p:cNvPr>
          <p:cNvSpPr/>
          <p:nvPr/>
        </p:nvSpPr>
        <p:spPr>
          <a:xfrm>
            <a:off x="493896" y="2834340"/>
            <a:ext cx="10806073" cy="954107"/>
          </a:xfrm>
          <a:prstGeom prst="rect">
            <a:avLst/>
          </a:prstGeom>
        </p:spPr>
        <p:txBody>
          <a:bodyPr wrap="square">
            <a:spAutoFit/>
          </a:bodyPr>
          <a:lstStyle/>
          <a:p>
            <a:r>
              <a:rPr lang="en-US" sz="2800" b="1" dirty="0">
                <a:solidFill>
                  <a:schemeClr val="bg1"/>
                </a:solidFill>
              </a:rPr>
              <a:t>* Currently generally accepted “scientific” understanding of cosmology is purely materialistic in its assumptions.</a:t>
            </a:r>
          </a:p>
        </p:txBody>
      </p:sp>
      <p:sp>
        <p:nvSpPr>
          <p:cNvPr id="6" name="Rectangle 5">
            <a:extLst>
              <a:ext uri="{FF2B5EF4-FFF2-40B4-BE49-F238E27FC236}">
                <a16:creationId xmlns:a16="http://schemas.microsoft.com/office/drawing/2014/main" id="{C35B42D0-8663-4909-9C04-7F5F34CF1506}"/>
              </a:ext>
            </a:extLst>
          </p:cNvPr>
          <p:cNvSpPr/>
          <p:nvPr/>
        </p:nvSpPr>
        <p:spPr>
          <a:xfrm>
            <a:off x="493896" y="4977859"/>
            <a:ext cx="9602598" cy="954107"/>
          </a:xfrm>
          <a:prstGeom prst="rect">
            <a:avLst/>
          </a:prstGeom>
        </p:spPr>
        <p:txBody>
          <a:bodyPr wrap="square">
            <a:spAutoFit/>
          </a:bodyPr>
          <a:lstStyle/>
          <a:p>
            <a:r>
              <a:rPr lang="en-US" sz="2800" b="1" dirty="0">
                <a:solidFill>
                  <a:schemeClr val="bg1"/>
                </a:solidFill>
              </a:rPr>
              <a:t>* Views of Genesis depends on assumptions rather that understanding the text.</a:t>
            </a:r>
          </a:p>
        </p:txBody>
      </p:sp>
      <p:sp>
        <p:nvSpPr>
          <p:cNvPr id="7" name="Rectangle 6">
            <a:extLst>
              <a:ext uri="{FF2B5EF4-FFF2-40B4-BE49-F238E27FC236}">
                <a16:creationId xmlns:a16="http://schemas.microsoft.com/office/drawing/2014/main" id="{0525C940-BB32-486E-83F1-A5D067130669}"/>
              </a:ext>
            </a:extLst>
          </p:cNvPr>
          <p:cNvSpPr/>
          <p:nvPr/>
        </p:nvSpPr>
        <p:spPr>
          <a:xfrm>
            <a:off x="493896" y="4121543"/>
            <a:ext cx="5884240" cy="523220"/>
          </a:xfrm>
          <a:prstGeom prst="rect">
            <a:avLst/>
          </a:prstGeom>
        </p:spPr>
        <p:txBody>
          <a:bodyPr wrap="none">
            <a:spAutoFit/>
          </a:bodyPr>
          <a:lstStyle/>
          <a:p>
            <a:r>
              <a:rPr lang="en-US" sz="2800" b="1" dirty="0">
                <a:solidFill>
                  <a:schemeClr val="bg1"/>
                </a:solidFill>
              </a:rPr>
              <a:t>* All “science” is not equally scientific.</a:t>
            </a:r>
          </a:p>
        </p:txBody>
      </p:sp>
    </p:spTree>
    <p:extLst>
      <p:ext uri="{BB962C8B-B14F-4D97-AF65-F5344CB8AC3E}">
        <p14:creationId xmlns:p14="http://schemas.microsoft.com/office/powerpoint/2010/main" val="2424794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707DFF-F7E2-4E6F-98BF-B305586523DF}"/>
              </a:ext>
            </a:extLst>
          </p:cNvPr>
          <p:cNvSpPr/>
          <p:nvPr/>
        </p:nvSpPr>
        <p:spPr>
          <a:xfrm>
            <a:off x="996574" y="1742705"/>
            <a:ext cx="8657755" cy="523220"/>
          </a:xfrm>
          <a:prstGeom prst="rect">
            <a:avLst/>
          </a:prstGeom>
        </p:spPr>
        <p:txBody>
          <a:bodyPr wrap="none">
            <a:spAutoFit/>
          </a:bodyPr>
          <a:lstStyle/>
          <a:p>
            <a:r>
              <a:rPr lang="en-US" sz="2800" b="1" dirty="0">
                <a:solidFill>
                  <a:schemeClr val="bg1"/>
                </a:solidFill>
              </a:rPr>
              <a:t>* Choose your authority. Is it God’s Word or man’s word?</a:t>
            </a:r>
          </a:p>
        </p:txBody>
      </p:sp>
      <p:sp>
        <p:nvSpPr>
          <p:cNvPr id="3" name="Rectangle 2">
            <a:extLst>
              <a:ext uri="{FF2B5EF4-FFF2-40B4-BE49-F238E27FC236}">
                <a16:creationId xmlns:a16="http://schemas.microsoft.com/office/drawing/2014/main" id="{1B88683D-F97B-48DF-9BB1-E7A7FA4EBE07}"/>
              </a:ext>
            </a:extLst>
          </p:cNvPr>
          <p:cNvSpPr/>
          <p:nvPr/>
        </p:nvSpPr>
        <p:spPr>
          <a:xfrm>
            <a:off x="996574" y="2640327"/>
            <a:ext cx="4455259" cy="523220"/>
          </a:xfrm>
          <a:prstGeom prst="rect">
            <a:avLst/>
          </a:prstGeom>
        </p:spPr>
        <p:txBody>
          <a:bodyPr wrap="none">
            <a:spAutoFit/>
          </a:bodyPr>
          <a:lstStyle/>
          <a:p>
            <a:r>
              <a:rPr lang="en-US" sz="2800" b="1" dirty="0">
                <a:solidFill>
                  <a:schemeClr val="bg1"/>
                </a:solidFill>
              </a:rPr>
              <a:t>* Honor God as your creator.</a:t>
            </a:r>
          </a:p>
        </p:txBody>
      </p:sp>
      <p:sp>
        <p:nvSpPr>
          <p:cNvPr id="5" name="Rectangle 4">
            <a:extLst>
              <a:ext uri="{FF2B5EF4-FFF2-40B4-BE49-F238E27FC236}">
                <a16:creationId xmlns:a16="http://schemas.microsoft.com/office/drawing/2014/main" id="{C212436B-6AE4-40BC-8D7D-09D328D506F6}"/>
              </a:ext>
            </a:extLst>
          </p:cNvPr>
          <p:cNvSpPr/>
          <p:nvPr/>
        </p:nvSpPr>
        <p:spPr>
          <a:xfrm>
            <a:off x="996574" y="3617563"/>
            <a:ext cx="9498054" cy="954107"/>
          </a:xfrm>
          <a:prstGeom prst="rect">
            <a:avLst/>
          </a:prstGeom>
        </p:spPr>
        <p:txBody>
          <a:bodyPr wrap="square">
            <a:spAutoFit/>
          </a:bodyPr>
          <a:lstStyle/>
          <a:p>
            <a:r>
              <a:rPr lang="en-US" sz="2800" b="1" dirty="0">
                <a:solidFill>
                  <a:schemeClr val="bg1"/>
                </a:solidFill>
              </a:rPr>
              <a:t>* Come to Christ as the way of restoring your brokenness with your Holy and Creator.</a:t>
            </a:r>
          </a:p>
        </p:txBody>
      </p:sp>
    </p:spTree>
    <p:extLst>
      <p:ext uri="{BB962C8B-B14F-4D97-AF65-F5344CB8AC3E}">
        <p14:creationId xmlns:p14="http://schemas.microsoft.com/office/powerpoint/2010/main" val="46733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29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72561D-811F-419B-A0D6-37994CE1C0DC}"/>
              </a:ext>
            </a:extLst>
          </p:cNvPr>
          <p:cNvSpPr/>
          <p:nvPr/>
        </p:nvSpPr>
        <p:spPr>
          <a:xfrm>
            <a:off x="1831597" y="2606608"/>
            <a:ext cx="9384484" cy="1384995"/>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14 Behold, to the Lord your God belong heaven and the heaven of heavens, the earth with all that is in it. (Deuteronomy 10:14)</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9111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3AC645-EC60-4524-B9BA-CEFFE83FB971}"/>
              </a:ext>
            </a:extLst>
          </p:cNvPr>
          <p:cNvSpPr/>
          <p:nvPr/>
        </p:nvSpPr>
        <p:spPr>
          <a:xfrm>
            <a:off x="2169497" y="1616870"/>
            <a:ext cx="7970452" cy="523220"/>
          </a:xfrm>
          <a:prstGeom prst="rect">
            <a:avLst/>
          </a:prstGeom>
        </p:spPr>
        <p:txBody>
          <a:bodyPr wrap="none">
            <a:spAutoFit/>
          </a:bodyPr>
          <a:lstStyle/>
          <a:p>
            <a:r>
              <a:rPr lang="en-US" sz="2800" b="1" dirty="0">
                <a:solidFill>
                  <a:schemeClr val="bg1"/>
                </a:solidFill>
              </a:rPr>
              <a:t>Pew Research "Why people are leaving the church?"</a:t>
            </a:r>
          </a:p>
        </p:txBody>
      </p:sp>
      <p:sp>
        <p:nvSpPr>
          <p:cNvPr id="3" name="Rectangle 2">
            <a:extLst>
              <a:ext uri="{FF2B5EF4-FFF2-40B4-BE49-F238E27FC236}">
                <a16:creationId xmlns:a16="http://schemas.microsoft.com/office/drawing/2014/main" id="{A6D54CD0-84C4-4D47-A12D-68372E72BBB8}"/>
              </a:ext>
            </a:extLst>
          </p:cNvPr>
          <p:cNvSpPr/>
          <p:nvPr/>
        </p:nvSpPr>
        <p:spPr>
          <a:xfrm>
            <a:off x="967530" y="2711066"/>
            <a:ext cx="10928059" cy="3108543"/>
          </a:xfrm>
          <a:prstGeom prst="rect">
            <a:avLst/>
          </a:prstGeom>
        </p:spPr>
        <p:txBody>
          <a:bodyPr wrap="square">
            <a:spAutoFit/>
          </a:bodyPr>
          <a:lstStyle/>
          <a:p>
            <a:r>
              <a:rPr lang="en-US" sz="2800" b="1" dirty="0">
                <a:solidFill>
                  <a:schemeClr val="bg1"/>
                </a:solidFill>
              </a:rPr>
              <a:t>The first answer young people gave for leaving the church was that they just don’t believe. Startlingly, 49% of those who call themselves religiously raised said a “lack of belief” led them to move away from religion. This response was echoed by 82% of atheists, 63% of agnostics, and 37% of those who believe “nothing in particular.” (By the way, they do believe—they believe there’s no God, and they believe life and the universe came about by natural processes. Atheism is their religion.)</a:t>
            </a:r>
          </a:p>
        </p:txBody>
      </p:sp>
    </p:spTree>
    <p:extLst>
      <p:ext uri="{BB962C8B-B14F-4D97-AF65-F5344CB8AC3E}">
        <p14:creationId xmlns:p14="http://schemas.microsoft.com/office/powerpoint/2010/main" val="95215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3AC645-EC60-4524-B9BA-CEFFE83FB971}"/>
              </a:ext>
            </a:extLst>
          </p:cNvPr>
          <p:cNvSpPr/>
          <p:nvPr/>
        </p:nvSpPr>
        <p:spPr>
          <a:xfrm>
            <a:off x="2169497" y="1616870"/>
            <a:ext cx="7970452" cy="523220"/>
          </a:xfrm>
          <a:prstGeom prst="rect">
            <a:avLst/>
          </a:prstGeom>
        </p:spPr>
        <p:txBody>
          <a:bodyPr wrap="none">
            <a:spAutoFit/>
          </a:bodyPr>
          <a:lstStyle/>
          <a:p>
            <a:r>
              <a:rPr lang="en-US" sz="2800" b="1" dirty="0">
                <a:solidFill>
                  <a:schemeClr val="bg1"/>
                </a:solidFill>
              </a:rPr>
              <a:t>Pew Research "Why people are leaving the church?"</a:t>
            </a:r>
          </a:p>
        </p:txBody>
      </p:sp>
      <p:sp>
        <p:nvSpPr>
          <p:cNvPr id="4" name="Rectangle 3">
            <a:extLst>
              <a:ext uri="{FF2B5EF4-FFF2-40B4-BE49-F238E27FC236}">
                <a16:creationId xmlns:a16="http://schemas.microsoft.com/office/drawing/2014/main" id="{51BE68C4-707B-4A66-9D87-E62DC6E7AE4F}"/>
              </a:ext>
            </a:extLst>
          </p:cNvPr>
          <p:cNvSpPr/>
          <p:nvPr/>
        </p:nvSpPr>
        <p:spPr>
          <a:xfrm>
            <a:off x="1208015" y="2950557"/>
            <a:ext cx="10301681" cy="1384995"/>
          </a:xfrm>
          <a:prstGeom prst="rect">
            <a:avLst/>
          </a:prstGeom>
        </p:spPr>
        <p:txBody>
          <a:bodyPr wrap="square">
            <a:spAutoFit/>
          </a:bodyPr>
          <a:lstStyle/>
          <a:p>
            <a:r>
              <a:rPr lang="en-US" sz="2800" b="1" dirty="0">
                <a:solidFill>
                  <a:schemeClr val="bg1"/>
                </a:solidFill>
              </a:rPr>
              <a:t>What was the word that many of the respondents used to explain their lack of belief? Science! Others used phrases like “common sense,” “logic,” or a “lack of evidence.”</a:t>
            </a:r>
          </a:p>
        </p:txBody>
      </p:sp>
    </p:spTree>
    <p:extLst>
      <p:ext uri="{BB962C8B-B14F-4D97-AF65-F5344CB8AC3E}">
        <p14:creationId xmlns:p14="http://schemas.microsoft.com/office/powerpoint/2010/main" val="2669285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3AC645-EC60-4524-B9BA-CEFFE83FB971}"/>
              </a:ext>
            </a:extLst>
          </p:cNvPr>
          <p:cNvSpPr/>
          <p:nvPr/>
        </p:nvSpPr>
        <p:spPr>
          <a:xfrm>
            <a:off x="2169497" y="1616870"/>
            <a:ext cx="7970452" cy="523220"/>
          </a:xfrm>
          <a:prstGeom prst="rect">
            <a:avLst/>
          </a:prstGeom>
        </p:spPr>
        <p:txBody>
          <a:bodyPr wrap="none">
            <a:spAutoFit/>
          </a:bodyPr>
          <a:lstStyle/>
          <a:p>
            <a:r>
              <a:rPr lang="en-US" sz="2800" b="1" dirty="0">
                <a:solidFill>
                  <a:schemeClr val="bg1"/>
                </a:solidFill>
              </a:rPr>
              <a:t>Pew Research "Why people are leaving the church?"</a:t>
            </a:r>
          </a:p>
        </p:txBody>
      </p:sp>
      <p:sp>
        <p:nvSpPr>
          <p:cNvPr id="4" name="Rectangle 3">
            <a:extLst>
              <a:ext uri="{FF2B5EF4-FFF2-40B4-BE49-F238E27FC236}">
                <a16:creationId xmlns:a16="http://schemas.microsoft.com/office/drawing/2014/main" id="{B3A3E273-FF6F-4EA6-A559-C0A1CA5EF04A}"/>
              </a:ext>
            </a:extLst>
          </p:cNvPr>
          <p:cNvSpPr/>
          <p:nvPr/>
        </p:nvSpPr>
        <p:spPr>
          <a:xfrm>
            <a:off x="405467" y="2140090"/>
            <a:ext cx="11641124" cy="3970318"/>
          </a:xfrm>
          <a:prstGeom prst="rect">
            <a:avLst/>
          </a:prstGeom>
        </p:spPr>
        <p:txBody>
          <a:bodyPr wrap="square">
            <a:spAutoFit/>
          </a:bodyPr>
          <a:lstStyle/>
          <a:p>
            <a:r>
              <a:rPr lang="en-US" sz="2800" b="1" dirty="0">
                <a:solidFill>
                  <a:schemeClr val="bg1"/>
                </a:solidFill>
              </a:rPr>
              <a:t>Here are some of the specific responses from young people who participated in the study regarding why they have changed their beliefs in the Bible and church:</a:t>
            </a:r>
          </a:p>
          <a:p>
            <a:r>
              <a:rPr lang="en-US" sz="2800" b="1" dirty="0">
                <a:solidFill>
                  <a:schemeClr val="bg1"/>
                </a:solidFill>
              </a:rPr>
              <a:t>* “Learning about evolution when I went away to college.”</a:t>
            </a:r>
          </a:p>
          <a:p>
            <a:r>
              <a:rPr lang="en-US" sz="2800" b="1" dirty="0">
                <a:solidFill>
                  <a:schemeClr val="bg1"/>
                </a:solidFill>
              </a:rPr>
              <a:t>* “Rational thought makes religion go out the window.”</a:t>
            </a:r>
          </a:p>
          <a:p>
            <a:r>
              <a:rPr lang="en-US" sz="2800" b="1" dirty="0">
                <a:solidFill>
                  <a:schemeClr val="bg1"/>
                </a:solidFill>
              </a:rPr>
              <a:t>* “Lack of any sort of scientific or specific evidence of a creator.”</a:t>
            </a:r>
          </a:p>
          <a:p>
            <a:r>
              <a:rPr lang="en-US" sz="2800" b="1" dirty="0">
                <a:solidFill>
                  <a:schemeClr val="bg1"/>
                </a:solidFill>
              </a:rPr>
              <a:t>* “I just realized somewhere along the line that I didn’t really believe it.”</a:t>
            </a:r>
          </a:p>
          <a:p>
            <a:r>
              <a:rPr lang="en-US" sz="2800" b="1" dirty="0">
                <a:solidFill>
                  <a:schemeClr val="bg1"/>
                </a:solidFill>
              </a:rPr>
              <a:t>* “I’m doing a lot more learning, studying, and kind of making decisions myself rather than listening to someone else.”</a:t>
            </a:r>
          </a:p>
        </p:txBody>
      </p:sp>
    </p:spTree>
    <p:extLst>
      <p:ext uri="{BB962C8B-B14F-4D97-AF65-F5344CB8AC3E}">
        <p14:creationId xmlns:p14="http://schemas.microsoft.com/office/powerpoint/2010/main" val="154697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3AA606-B721-45CD-98C2-6EF87EFADC91}"/>
              </a:ext>
            </a:extLst>
          </p:cNvPr>
          <p:cNvSpPr/>
          <p:nvPr/>
        </p:nvSpPr>
        <p:spPr>
          <a:xfrm>
            <a:off x="950752" y="1253010"/>
            <a:ext cx="10290495" cy="523220"/>
          </a:xfrm>
          <a:prstGeom prst="rect">
            <a:avLst/>
          </a:prstGeom>
        </p:spPr>
        <p:txBody>
          <a:bodyPr wrap="square">
            <a:spAutoFit/>
          </a:bodyPr>
          <a:lstStyle/>
          <a:p>
            <a:r>
              <a:rPr lang="en-US" sz="2800" b="1" dirty="0">
                <a:solidFill>
                  <a:schemeClr val="bg1"/>
                </a:solidFill>
              </a:rPr>
              <a:t>In the Beginning: God Created the Heavens and the Earth (Part 1)</a:t>
            </a:r>
          </a:p>
        </p:txBody>
      </p:sp>
      <p:sp>
        <p:nvSpPr>
          <p:cNvPr id="3" name="Rectangle 2">
            <a:extLst>
              <a:ext uri="{FF2B5EF4-FFF2-40B4-BE49-F238E27FC236}">
                <a16:creationId xmlns:a16="http://schemas.microsoft.com/office/drawing/2014/main" id="{77CEAAFD-6158-4D47-BE42-9CF12EC07661}"/>
              </a:ext>
            </a:extLst>
          </p:cNvPr>
          <p:cNvSpPr/>
          <p:nvPr/>
        </p:nvSpPr>
        <p:spPr>
          <a:xfrm>
            <a:off x="493897" y="2043675"/>
            <a:ext cx="9076908" cy="523220"/>
          </a:xfrm>
          <a:prstGeom prst="rect">
            <a:avLst/>
          </a:prstGeom>
        </p:spPr>
        <p:txBody>
          <a:bodyPr wrap="none">
            <a:spAutoFit/>
          </a:bodyPr>
          <a:lstStyle/>
          <a:p>
            <a:r>
              <a:rPr lang="en-US" sz="2800" b="1" dirty="0">
                <a:solidFill>
                  <a:schemeClr val="bg1"/>
                </a:solidFill>
              </a:rPr>
              <a:t>* The root of the creation debate is authority, not evidence.</a:t>
            </a:r>
          </a:p>
        </p:txBody>
      </p:sp>
    </p:spTree>
    <p:extLst>
      <p:ext uri="{BB962C8B-B14F-4D97-AF65-F5344CB8AC3E}">
        <p14:creationId xmlns:p14="http://schemas.microsoft.com/office/powerpoint/2010/main" val="344679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400D8D-AED6-42CB-BB21-429154E3E2FE}"/>
              </a:ext>
            </a:extLst>
          </p:cNvPr>
          <p:cNvSpPr/>
          <p:nvPr/>
        </p:nvSpPr>
        <p:spPr>
          <a:xfrm>
            <a:off x="1093366" y="1847001"/>
            <a:ext cx="9476762" cy="3539430"/>
          </a:xfrm>
          <a:prstGeom prst="rect">
            <a:avLst/>
          </a:prstGeom>
        </p:spPr>
        <p:txBody>
          <a:bodyPr wrap="square">
            <a:spAutoFit/>
          </a:bodyPr>
          <a:lstStyle/>
          <a:p>
            <a:pPr marL="914400" marR="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18 Let no one deceive himself. If anyone among you thinks that he is wise in this age, let him become a fool that he may become wise. 19 For the wisdom of this world is folly with God. For it is written, “He catches the wise in their craftiness,” 20 and again, “The Lord knows the thoughts of the wise, that they are futile.” 21 So let no one boast in men. </a:t>
            </a:r>
          </a:p>
          <a:p>
            <a:pPr marL="914400" marR="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(1 Corinthians 3:18-20)</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656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0BB880-DE9A-42D7-95AF-304D97698E69}"/>
              </a:ext>
            </a:extLst>
          </p:cNvPr>
          <p:cNvSpPr/>
          <p:nvPr/>
        </p:nvSpPr>
        <p:spPr>
          <a:xfrm>
            <a:off x="1622302" y="2455769"/>
            <a:ext cx="6580006" cy="523220"/>
          </a:xfrm>
          <a:prstGeom prst="rect">
            <a:avLst/>
          </a:prstGeom>
        </p:spPr>
        <p:txBody>
          <a:bodyPr wrap="none">
            <a:spAutoFit/>
          </a:bodyPr>
          <a:lstStyle/>
          <a:p>
            <a:r>
              <a:rPr lang="en-US" sz="2800" b="1" dirty="0">
                <a:solidFill>
                  <a:schemeClr val="bg1"/>
                </a:solidFill>
              </a:rPr>
              <a:t>- What is the authority of truth is your life?</a:t>
            </a:r>
          </a:p>
        </p:txBody>
      </p:sp>
      <p:sp>
        <p:nvSpPr>
          <p:cNvPr id="3" name="Rectangle 2">
            <a:extLst>
              <a:ext uri="{FF2B5EF4-FFF2-40B4-BE49-F238E27FC236}">
                <a16:creationId xmlns:a16="http://schemas.microsoft.com/office/drawing/2014/main" id="{6160801D-DD0C-4DF2-8D5B-6103A3D12243}"/>
              </a:ext>
            </a:extLst>
          </p:cNvPr>
          <p:cNvSpPr/>
          <p:nvPr/>
        </p:nvSpPr>
        <p:spPr>
          <a:xfrm>
            <a:off x="1622302" y="3467842"/>
            <a:ext cx="7319248" cy="523220"/>
          </a:xfrm>
          <a:prstGeom prst="rect">
            <a:avLst/>
          </a:prstGeom>
        </p:spPr>
        <p:txBody>
          <a:bodyPr wrap="none">
            <a:spAutoFit/>
          </a:bodyPr>
          <a:lstStyle/>
          <a:p>
            <a:r>
              <a:rPr lang="en-US" sz="2800" b="1" dirty="0">
                <a:solidFill>
                  <a:schemeClr val="bg1"/>
                </a:solidFill>
              </a:rPr>
              <a:t>- Do you put man’s wisdom over God’s wisdom?</a:t>
            </a:r>
          </a:p>
        </p:txBody>
      </p:sp>
    </p:spTree>
    <p:extLst>
      <p:ext uri="{BB962C8B-B14F-4D97-AF65-F5344CB8AC3E}">
        <p14:creationId xmlns:p14="http://schemas.microsoft.com/office/powerpoint/2010/main" val="155371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1492</Words>
  <Application>Microsoft Office PowerPoint</Application>
  <PresentationFormat>Widescreen</PresentationFormat>
  <Paragraphs>85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Stalter, Darryl John</dc:creator>
  <cp:lastModifiedBy>Stalter, Darryl John</cp:lastModifiedBy>
  <cp:revision>47</cp:revision>
  <dcterms:created xsi:type="dcterms:W3CDTF">2019-07-27T11:38:45Z</dcterms:created>
  <dcterms:modified xsi:type="dcterms:W3CDTF">2019-08-03T14:29:12Z</dcterms:modified>
</cp:coreProperties>
</file>