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62" r:id="rId5"/>
    <p:sldId id="263" r:id="rId6"/>
    <p:sldId id="258" r:id="rId7"/>
    <p:sldId id="264" r:id="rId8"/>
    <p:sldId id="265" r:id="rId9"/>
    <p:sldId id="267" r:id="rId10"/>
    <p:sldId id="268" r:id="rId11"/>
    <p:sldId id="269" r:id="rId12"/>
    <p:sldId id="272" r:id="rId13"/>
    <p:sldId id="270" r:id="rId14"/>
    <p:sldId id="271" r:id="rId15"/>
    <p:sldId id="273" r:id="rId16"/>
    <p:sldId id="274" r:id="rId17"/>
    <p:sldId id="275" r:id="rId18"/>
    <p:sldId id="277" r:id="rId19"/>
    <p:sldId id="276"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5" r:id="rId37"/>
    <p:sldId id="294" r:id="rId38"/>
    <p:sldId id="299" r:id="rId39"/>
    <p:sldId id="296" r:id="rId40"/>
    <p:sldId id="297" r:id="rId41"/>
    <p:sldId id="298" r:id="rId42"/>
    <p:sldId id="300" r:id="rId43"/>
    <p:sldId id="301" r:id="rId44"/>
    <p:sldId id="302" r:id="rId45"/>
    <p:sldId id="303" r:id="rId46"/>
    <p:sldId id="304" r:id="rId47"/>
    <p:sldId id="305" r:id="rId48"/>
    <p:sldId id="306" r:id="rId49"/>
    <p:sldId id="307" r:id="rId50"/>
    <p:sldId id="309" r:id="rId51"/>
    <p:sldId id="308"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86" autoAdjust="0"/>
    <p:restoredTop sz="94660"/>
  </p:normalViewPr>
  <p:slideViewPr>
    <p:cSldViewPr snapToGrid="0">
      <p:cViewPr varScale="1">
        <p:scale>
          <a:sx n="114" d="100"/>
          <a:sy n="114" d="100"/>
        </p:scale>
        <p:origin x="28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BFBF0-01F0-4D17-8993-3BB0AF9DF2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FAA9B6-A1E4-41E9-B553-4E9BA6CCA6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A633D1-9897-4C0B-8C82-3927C4B800D0}"/>
              </a:ext>
            </a:extLst>
          </p:cNvPr>
          <p:cNvSpPr>
            <a:spLocks noGrp="1"/>
          </p:cNvSpPr>
          <p:nvPr>
            <p:ph type="dt" sz="half" idx="10"/>
          </p:nvPr>
        </p:nvSpPr>
        <p:spPr/>
        <p:txBody>
          <a:bodyPr/>
          <a:lstStyle/>
          <a:p>
            <a:fld id="{C26B6705-60E1-4226-8D64-AE8CEBB5E6AD}" type="datetimeFigureOut">
              <a:rPr lang="en-US" smtClean="0"/>
              <a:t>10/7/2018</a:t>
            </a:fld>
            <a:endParaRPr lang="en-US"/>
          </a:p>
        </p:txBody>
      </p:sp>
      <p:sp>
        <p:nvSpPr>
          <p:cNvPr id="5" name="Footer Placeholder 4">
            <a:extLst>
              <a:ext uri="{FF2B5EF4-FFF2-40B4-BE49-F238E27FC236}">
                <a16:creationId xmlns:a16="http://schemas.microsoft.com/office/drawing/2014/main" id="{1D02723F-1F69-4302-A6EA-CA20B987DA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FC7C77-F0C7-4E31-8FF6-C9048058DD79}"/>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2270127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07FA9-A792-4353-85B6-9F87437806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1E0FF-510F-4BFB-AF1B-24465B7BBB2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5A0F6B-A069-4BD6-B673-38F93EE79D40}"/>
              </a:ext>
            </a:extLst>
          </p:cNvPr>
          <p:cNvSpPr>
            <a:spLocks noGrp="1"/>
          </p:cNvSpPr>
          <p:nvPr>
            <p:ph type="dt" sz="half" idx="10"/>
          </p:nvPr>
        </p:nvSpPr>
        <p:spPr/>
        <p:txBody>
          <a:bodyPr/>
          <a:lstStyle/>
          <a:p>
            <a:fld id="{C26B6705-60E1-4226-8D64-AE8CEBB5E6AD}" type="datetimeFigureOut">
              <a:rPr lang="en-US" smtClean="0"/>
              <a:t>10/7/2018</a:t>
            </a:fld>
            <a:endParaRPr lang="en-US"/>
          </a:p>
        </p:txBody>
      </p:sp>
      <p:sp>
        <p:nvSpPr>
          <p:cNvPr id="5" name="Footer Placeholder 4">
            <a:extLst>
              <a:ext uri="{FF2B5EF4-FFF2-40B4-BE49-F238E27FC236}">
                <a16:creationId xmlns:a16="http://schemas.microsoft.com/office/drawing/2014/main" id="{8516F0D8-9928-4EC8-B43F-C2F5279467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69BC67-DFCE-4415-9790-3D9120AE875F}"/>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79587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C41391-D7C2-45F3-8097-6944E761498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A1EAC1-5DC5-4BEF-84D0-DC4B3AD9D3D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569C56-DD0E-40DA-BB22-AFB3772DF11E}"/>
              </a:ext>
            </a:extLst>
          </p:cNvPr>
          <p:cNvSpPr>
            <a:spLocks noGrp="1"/>
          </p:cNvSpPr>
          <p:nvPr>
            <p:ph type="dt" sz="half" idx="10"/>
          </p:nvPr>
        </p:nvSpPr>
        <p:spPr/>
        <p:txBody>
          <a:bodyPr/>
          <a:lstStyle/>
          <a:p>
            <a:fld id="{C26B6705-60E1-4226-8D64-AE8CEBB5E6AD}" type="datetimeFigureOut">
              <a:rPr lang="en-US" smtClean="0"/>
              <a:t>10/7/2018</a:t>
            </a:fld>
            <a:endParaRPr lang="en-US"/>
          </a:p>
        </p:txBody>
      </p:sp>
      <p:sp>
        <p:nvSpPr>
          <p:cNvPr id="5" name="Footer Placeholder 4">
            <a:extLst>
              <a:ext uri="{FF2B5EF4-FFF2-40B4-BE49-F238E27FC236}">
                <a16:creationId xmlns:a16="http://schemas.microsoft.com/office/drawing/2014/main" id="{64361FDA-0F36-4EB8-8393-F2D4BDBF7D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DA1878-3438-4B9E-8D39-B098409CB0C9}"/>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1224468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D3DDD-D6B0-46F9-A52E-8AD1E2690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246DFD-F68B-47D6-93E5-33D783E9559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D3E5B2-AC5A-4A53-9E5E-7841060F3450}"/>
              </a:ext>
            </a:extLst>
          </p:cNvPr>
          <p:cNvSpPr>
            <a:spLocks noGrp="1"/>
          </p:cNvSpPr>
          <p:nvPr>
            <p:ph type="dt" sz="half" idx="10"/>
          </p:nvPr>
        </p:nvSpPr>
        <p:spPr/>
        <p:txBody>
          <a:bodyPr/>
          <a:lstStyle/>
          <a:p>
            <a:fld id="{C26B6705-60E1-4226-8D64-AE8CEBB5E6AD}" type="datetimeFigureOut">
              <a:rPr lang="en-US" smtClean="0"/>
              <a:t>10/7/2018</a:t>
            </a:fld>
            <a:endParaRPr lang="en-US"/>
          </a:p>
        </p:txBody>
      </p:sp>
      <p:sp>
        <p:nvSpPr>
          <p:cNvPr id="5" name="Footer Placeholder 4">
            <a:extLst>
              <a:ext uri="{FF2B5EF4-FFF2-40B4-BE49-F238E27FC236}">
                <a16:creationId xmlns:a16="http://schemas.microsoft.com/office/drawing/2014/main" id="{18286A3B-FA74-4178-BC8B-5752688FAF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F0E343-D62F-4348-82AD-2C1058722E41}"/>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915933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BD299-78EC-4AE1-B554-D9BD779D42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7D094C-5695-4E41-9887-64EC706796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EA82D7F-71BE-4EB2-AEE2-115DF683073E}"/>
              </a:ext>
            </a:extLst>
          </p:cNvPr>
          <p:cNvSpPr>
            <a:spLocks noGrp="1"/>
          </p:cNvSpPr>
          <p:nvPr>
            <p:ph type="dt" sz="half" idx="10"/>
          </p:nvPr>
        </p:nvSpPr>
        <p:spPr/>
        <p:txBody>
          <a:bodyPr/>
          <a:lstStyle/>
          <a:p>
            <a:fld id="{C26B6705-60E1-4226-8D64-AE8CEBB5E6AD}" type="datetimeFigureOut">
              <a:rPr lang="en-US" smtClean="0"/>
              <a:t>10/7/2018</a:t>
            </a:fld>
            <a:endParaRPr lang="en-US"/>
          </a:p>
        </p:txBody>
      </p:sp>
      <p:sp>
        <p:nvSpPr>
          <p:cNvPr id="5" name="Footer Placeholder 4">
            <a:extLst>
              <a:ext uri="{FF2B5EF4-FFF2-40B4-BE49-F238E27FC236}">
                <a16:creationId xmlns:a16="http://schemas.microsoft.com/office/drawing/2014/main" id="{2F54B3CE-F31D-40E4-8630-D4224645C8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CB9E90-9E10-4322-B28F-854EC44F8E6F}"/>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688952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86436-62A6-4FBD-A10B-F88E21BC06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5BAC5F-0C63-4CC2-9C4B-A3367079985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17FA33-14AD-4771-8337-7D428142A42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8842F6-C94D-4BE3-9080-54AE693A1D27}"/>
              </a:ext>
            </a:extLst>
          </p:cNvPr>
          <p:cNvSpPr>
            <a:spLocks noGrp="1"/>
          </p:cNvSpPr>
          <p:nvPr>
            <p:ph type="dt" sz="half" idx="10"/>
          </p:nvPr>
        </p:nvSpPr>
        <p:spPr/>
        <p:txBody>
          <a:bodyPr/>
          <a:lstStyle/>
          <a:p>
            <a:fld id="{C26B6705-60E1-4226-8D64-AE8CEBB5E6AD}" type="datetimeFigureOut">
              <a:rPr lang="en-US" smtClean="0"/>
              <a:t>10/7/2018</a:t>
            </a:fld>
            <a:endParaRPr lang="en-US"/>
          </a:p>
        </p:txBody>
      </p:sp>
      <p:sp>
        <p:nvSpPr>
          <p:cNvPr id="6" name="Footer Placeholder 5">
            <a:extLst>
              <a:ext uri="{FF2B5EF4-FFF2-40B4-BE49-F238E27FC236}">
                <a16:creationId xmlns:a16="http://schemas.microsoft.com/office/drawing/2014/main" id="{7F18351F-6DEC-4F3A-B42A-A1A3E265F8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895E99-0CCA-4F92-96A2-D8E5286437A9}"/>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3267465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3879F-0FA2-43B1-B015-63E1F236CA1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78FD97-3BC7-4D79-BAA3-BB8D8941AC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0512E92-46DB-40C2-8B17-1B334D56F5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F54230-C0EB-48A2-92B4-AD34658F95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367CD43-8191-4793-97A9-5672EA52109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B1115C-4C2F-4AC8-927C-C6912E224BE7}"/>
              </a:ext>
            </a:extLst>
          </p:cNvPr>
          <p:cNvSpPr>
            <a:spLocks noGrp="1"/>
          </p:cNvSpPr>
          <p:nvPr>
            <p:ph type="dt" sz="half" idx="10"/>
          </p:nvPr>
        </p:nvSpPr>
        <p:spPr/>
        <p:txBody>
          <a:bodyPr/>
          <a:lstStyle/>
          <a:p>
            <a:fld id="{C26B6705-60E1-4226-8D64-AE8CEBB5E6AD}" type="datetimeFigureOut">
              <a:rPr lang="en-US" smtClean="0"/>
              <a:t>10/7/2018</a:t>
            </a:fld>
            <a:endParaRPr lang="en-US"/>
          </a:p>
        </p:txBody>
      </p:sp>
      <p:sp>
        <p:nvSpPr>
          <p:cNvPr id="8" name="Footer Placeholder 7">
            <a:extLst>
              <a:ext uri="{FF2B5EF4-FFF2-40B4-BE49-F238E27FC236}">
                <a16:creationId xmlns:a16="http://schemas.microsoft.com/office/drawing/2014/main" id="{97CD1860-5340-4D08-8051-9FA3E99FD5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06E717C-6C6B-4D51-A72B-6B1E741737CD}"/>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3151841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57840-92ED-42C0-ACAE-D701A0C36D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F32CAA-1C1D-488E-8AC5-15F2FD753180}"/>
              </a:ext>
            </a:extLst>
          </p:cNvPr>
          <p:cNvSpPr>
            <a:spLocks noGrp="1"/>
          </p:cNvSpPr>
          <p:nvPr>
            <p:ph type="dt" sz="half" idx="10"/>
          </p:nvPr>
        </p:nvSpPr>
        <p:spPr/>
        <p:txBody>
          <a:bodyPr/>
          <a:lstStyle/>
          <a:p>
            <a:fld id="{C26B6705-60E1-4226-8D64-AE8CEBB5E6AD}" type="datetimeFigureOut">
              <a:rPr lang="en-US" smtClean="0"/>
              <a:t>10/7/2018</a:t>
            </a:fld>
            <a:endParaRPr lang="en-US"/>
          </a:p>
        </p:txBody>
      </p:sp>
      <p:sp>
        <p:nvSpPr>
          <p:cNvPr id="4" name="Footer Placeholder 3">
            <a:extLst>
              <a:ext uri="{FF2B5EF4-FFF2-40B4-BE49-F238E27FC236}">
                <a16:creationId xmlns:a16="http://schemas.microsoft.com/office/drawing/2014/main" id="{A7520CE8-B116-4413-BD27-2F757E254A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01C599-DA08-401A-BF71-97363DD3CEB0}"/>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38343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B4FC43-ED63-4F45-88FF-31B4E2EB6C2D}"/>
              </a:ext>
            </a:extLst>
          </p:cNvPr>
          <p:cNvSpPr>
            <a:spLocks noGrp="1"/>
          </p:cNvSpPr>
          <p:nvPr>
            <p:ph type="dt" sz="half" idx="10"/>
          </p:nvPr>
        </p:nvSpPr>
        <p:spPr/>
        <p:txBody>
          <a:bodyPr/>
          <a:lstStyle/>
          <a:p>
            <a:fld id="{C26B6705-60E1-4226-8D64-AE8CEBB5E6AD}" type="datetimeFigureOut">
              <a:rPr lang="en-US" smtClean="0"/>
              <a:t>10/7/2018</a:t>
            </a:fld>
            <a:endParaRPr lang="en-US"/>
          </a:p>
        </p:txBody>
      </p:sp>
      <p:sp>
        <p:nvSpPr>
          <p:cNvPr id="3" name="Footer Placeholder 2">
            <a:extLst>
              <a:ext uri="{FF2B5EF4-FFF2-40B4-BE49-F238E27FC236}">
                <a16:creationId xmlns:a16="http://schemas.microsoft.com/office/drawing/2014/main" id="{72FE0C31-E5AB-4692-967C-2673F7B99C5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19437A-8E1D-48CC-8EF8-82FD32F00F16}"/>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2273744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0AAB3-2F5F-4A2E-962E-52BFD4747B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4C0E8CA-2C05-4031-B06F-03633EEEE7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C7DFC8-47E0-490A-A64A-FB40162B3A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3564B74-32E3-4F00-9C6D-D7FFA56D9FF7}"/>
              </a:ext>
            </a:extLst>
          </p:cNvPr>
          <p:cNvSpPr>
            <a:spLocks noGrp="1"/>
          </p:cNvSpPr>
          <p:nvPr>
            <p:ph type="dt" sz="half" idx="10"/>
          </p:nvPr>
        </p:nvSpPr>
        <p:spPr/>
        <p:txBody>
          <a:bodyPr/>
          <a:lstStyle/>
          <a:p>
            <a:fld id="{C26B6705-60E1-4226-8D64-AE8CEBB5E6AD}" type="datetimeFigureOut">
              <a:rPr lang="en-US" smtClean="0"/>
              <a:t>10/7/2018</a:t>
            </a:fld>
            <a:endParaRPr lang="en-US"/>
          </a:p>
        </p:txBody>
      </p:sp>
      <p:sp>
        <p:nvSpPr>
          <p:cNvPr id="6" name="Footer Placeholder 5">
            <a:extLst>
              <a:ext uri="{FF2B5EF4-FFF2-40B4-BE49-F238E27FC236}">
                <a16:creationId xmlns:a16="http://schemas.microsoft.com/office/drawing/2014/main" id="{F2AEDCFC-6B83-41AF-A264-BBB2AB8DDE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192822-8D1C-46DD-81A0-44073363A45D}"/>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3380869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9D5E-5ABB-4BA4-BA36-81D320D7FD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4CFA64-CCD1-41EB-8BF6-BED6A6C5E6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DF1194-FEBF-4790-81C8-A8BE192CA0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4578C7D-2A3C-4BA4-8D05-3F5C8E991881}"/>
              </a:ext>
            </a:extLst>
          </p:cNvPr>
          <p:cNvSpPr>
            <a:spLocks noGrp="1"/>
          </p:cNvSpPr>
          <p:nvPr>
            <p:ph type="dt" sz="half" idx="10"/>
          </p:nvPr>
        </p:nvSpPr>
        <p:spPr/>
        <p:txBody>
          <a:bodyPr/>
          <a:lstStyle/>
          <a:p>
            <a:fld id="{C26B6705-60E1-4226-8D64-AE8CEBB5E6AD}" type="datetimeFigureOut">
              <a:rPr lang="en-US" smtClean="0"/>
              <a:t>10/7/2018</a:t>
            </a:fld>
            <a:endParaRPr lang="en-US"/>
          </a:p>
        </p:txBody>
      </p:sp>
      <p:sp>
        <p:nvSpPr>
          <p:cNvPr id="6" name="Footer Placeholder 5">
            <a:extLst>
              <a:ext uri="{FF2B5EF4-FFF2-40B4-BE49-F238E27FC236}">
                <a16:creationId xmlns:a16="http://schemas.microsoft.com/office/drawing/2014/main" id="{3C24E424-463C-430E-A5E5-5D4A9583B5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B48287-5113-4FC7-B1DE-C8AED124FCBD}"/>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4289561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76A209-4B61-4455-9FA6-108A5D968A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BDD124-D63D-4296-8A10-8933FB10B1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646D6C-6F3F-444A-975F-9ECB657453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6B6705-60E1-4226-8D64-AE8CEBB5E6AD}" type="datetimeFigureOut">
              <a:rPr lang="en-US" smtClean="0"/>
              <a:t>10/7/2018</a:t>
            </a:fld>
            <a:endParaRPr lang="en-US"/>
          </a:p>
        </p:txBody>
      </p:sp>
      <p:sp>
        <p:nvSpPr>
          <p:cNvPr id="5" name="Footer Placeholder 4">
            <a:extLst>
              <a:ext uri="{FF2B5EF4-FFF2-40B4-BE49-F238E27FC236}">
                <a16:creationId xmlns:a16="http://schemas.microsoft.com/office/drawing/2014/main" id="{E64571C9-8698-45DB-9D6A-24B6DE655F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991268-72C6-45C1-848D-3F2DE8607F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EEE1F1-0E09-4137-A1A8-DC673591065D}" type="slidenum">
              <a:rPr lang="en-US" smtClean="0"/>
              <a:t>‹#›</a:t>
            </a:fld>
            <a:endParaRPr lang="en-US"/>
          </a:p>
        </p:txBody>
      </p:sp>
    </p:spTree>
    <p:extLst>
      <p:ext uri="{BB962C8B-B14F-4D97-AF65-F5344CB8AC3E}">
        <p14:creationId xmlns:p14="http://schemas.microsoft.com/office/powerpoint/2010/main" val="481200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BBB088D-177E-4C3D-ACBE-F7997333B894}"/>
              </a:ext>
            </a:extLst>
          </p:cNvPr>
          <p:cNvSpPr txBox="1"/>
          <p:nvPr/>
        </p:nvSpPr>
        <p:spPr>
          <a:xfrm>
            <a:off x="1073021" y="1791478"/>
            <a:ext cx="6130212" cy="2308324"/>
          </a:xfrm>
          <a:prstGeom prst="rect">
            <a:avLst/>
          </a:prstGeom>
          <a:noFill/>
        </p:spPr>
        <p:txBody>
          <a:bodyPr wrap="square" rtlCol="0">
            <a:spAutoFit/>
          </a:bodyPr>
          <a:lstStyle/>
          <a:p>
            <a:r>
              <a:rPr lang="en-US" sz="4800" b="1" dirty="0">
                <a:solidFill>
                  <a:schemeClr val="bg1"/>
                </a:solidFill>
              </a:rPr>
              <a:t>Kingdom Come: </a:t>
            </a:r>
          </a:p>
          <a:p>
            <a:r>
              <a:rPr lang="en-US" sz="4800" b="1" dirty="0">
                <a:solidFill>
                  <a:schemeClr val="bg1"/>
                </a:solidFill>
              </a:rPr>
              <a:t>The Coming Kingdom</a:t>
            </a:r>
          </a:p>
          <a:p>
            <a:r>
              <a:rPr lang="en-US" sz="4800" b="1" i="1" dirty="0">
                <a:solidFill>
                  <a:schemeClr val="bg1"/>
                </a:solidFill>
              </a:rPr>
              <a:t>Matthew 23:37-24:3</a:t>
            </a:r>
          </a:p>
        </p:txBody>
      </p:sp>
    </p:spTree>
    <p:extLst>
      <p:ext uri="{BB962C8B-B14F-4D97-AF65-F5344CB8AC3E}">
        <p14:creationId xmlns:p14="http://schemas.microsoft.com/office/powerpoint/2010/main" val="613759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58EDB1-C363-47DE-B602-83737291A13C}"/>
              </a:ext>
            </a:extLst>
          </p:cNvPr>
          <p:cNvSpPr/>
          <p:nvPr/>
        </p:nvSpPr>
        <p:spPr>
          <a:xfrm>
            <a:off x="304532" y="496481"/>
            <a:ext cx="7674544" cy="5509200"/>
          </a:xfrm>
          <a:prstGeom prst="rect">
            <a:avLst/>
          </a:prstGeom>
        </p:spPr>
        <p:txBody>
          <a:bodyPr wrap="square">
            <a:spAutoFit/>
          </a:bodyPr>
          <a:lstStyle/>
          <a:p>
            <a:pPr marR="0" lvl="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16 “For God so loved the world, that he gave his only Son, that whoever believes in him should not perish but have eternal life.        17 For God did not send his Son into the world to condemn the world, but in order that the world might be saved through him.               18 Whoever believes in him is not condemned, but whoever does not believe is condemned already, because he has not believed in the name of the only Son of God. (John 3:16-18)</a:t>
            </a:r>
            <a:endParaRPr lang="en-US" sz="32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0178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4AC6ED-7C8C-4277-AED0-8459856945C1}"/>
              </a:ext>
            </a:extLst>
          </p:cNvPr>
          <p:cNvSpPr/>
          <p:nvPr/>
        </p:nvSpPr>
        <p:spPr>
          <a:xfrm>
            <a:off x="-702733" y="1152436"/>
            <a:ext cx="8551334" cy="3046988"/>
          </a:xfrm>
          <a:prstGeom prst="rect">
            <a:avLst/>
          </a:prstGeom>
        </p:spPr>
        <p:txBody>
          <a:bodyPr wrap="square">
            <a:spAutoFit/>
          </a:bodyPr>
          <a:lstStyle/>
          <a:p>
            <a:pPr marL="1371600" marR="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9 The Lord is not slow to fulfill his promise as some count slowness, but is patient toward you, not wishing that any should perish, but that all should reach repentance. </a:t>
            </a:r>
          </a:p>
          <a:p>
            <a:pPr marL="1371600" marR="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(2 Peter 3:9)</a:t>
            </a:r>
            <a:endParaRPr lang="en-US" sz="32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8248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B0C637-C9A1-4877-8C9E-0D8D974295D5}"/>
              </a:ext>
            </a:extLst>
          </p:cNvPr>
          <p:cNvSpPr/>
          <p:nvPr/>
        </p:nvSpPr>
        <p:spPr>
          <a:xfrm>
            <a:off x="604855" y="1308357"/>
            <a:ext cx="7847794" cy="1077218"/>
          </a:xfrm>
          <a:prstGeom prst="rect">
            <a:avLst/>
          </a:prstGeom>
        </p:spPr>
        <p:txBody>
          <a:bodyPr wrap="square">
            <a:spAutoFit/>
          </a:bodyPr>
          <a:lstStyle/>
          <a:p>
            <a:pPr marL="457200" indent="-457200">
              <a:buFont typeface="Arial" panose="020B0604020202020204" pitchFamily="34" charset="0"/>
              <a:buChar char="•"/>
            </a:pPr>
            <a:r>
              <a:rPr lang="en-US" sz="3200" dirty="0">
                <a:solidFill>
                  <a:schemeClr val="bg1"/>
                </a:solidFill>
              </a:rPr>
              <a:t>God desires for people to be drawn into His     Kingdom.</a:t>
            </a:r>
          </a:p>
        </p:txBody>
      </p:sp>
      <p:sp>
        <p:nvSpPr>
          <p:cNvPr id="3" name="TextBox 2">
            <a:extLst>
              <a:ext uri="{FF2B5EF4-FFF2-40B4-BE49-F238E27FC236}">
                <a16:creationId xmlns:a16="http://schemas.microsoft.com/office/drawing/2014/main" id="{FEA75530-C2DD-4CD0-BF5C-A785BBC00C25}"/>
              </a:ext>
            </a:extLst>
          </p:cNvPr>
          <p:cNvSpPr txBox="1"/>
          <p:nvPr/>
        </p:nvSpPr>
        <p:spPr>
          <a:xfrm>
            <a:off x="1316973" y="252153"/>
            <a:ext cx="6651370" cy="861774"/>
          </a:xfrm>
          <a:prstGeom prst="rect">
            <a:avLst/>
          </a:prstGeom>
          <a:noFill/>
        </p:spPr>
        <p:txBody>
          <a:bodyPr wrap="square" rtlCol="0">
            <a:spAutoFit/>
          </a:bodyPr>
          <a:lstStyle/>
          <a:p>
            <a:r>
              <a:rPr lang="en-US" sz="3200" b="1" dirty="0">
                <a:solidFill>
                  <a:schemeClr val="bg1"/>
                </a:solidFill>
              </a:rPr>
              <a:t>Kingdom Come: The Coming Kingdom</a:t>
            </a:r>
          </a:p>
          <a:p>
            <a:endParaRPr lang="en-US" dirty="0"/>
          </a:p>
        </p:txBody>
      </p:sp>
      <p:sp>
        <p:nvSpPr>
          <p:cNvPr id="5" name="Rectangle 4">
            <a:extLst>
              <a:ext uri="{FF2B5EF4-FFF2-40B4-BE49-F238E27FC236}">
                <a16:creationId xmlns:a16="http://schemas.microsoft.com/office/drawing/2014/main" id="{C831C891-7D06-4BE3-9453-BB5285CBADD5}"/>
              </a:ext>
            </a:extLst>
          </p:cNvPr>
          <p:cNvSpPr/>
          <p:nvPr/>
        </p:nvSpPr>
        <p:spPr>
          <a:xfrm>
            <a:off x="604855" y="2385575"/>
            <a:ext cx="6915932" cy="584775"/>
          </a:xfrm>
          <a:prstGeom prst="rect">
            <a:avLst/>
          </a:prstGeom>
        </p:spPr>
        <p:txBody>
          <a:bodyPr wrap="none">
            <a:spAutoFit/>
          </a:bodyPr>
          <a:lstStyle/>
          <a:p>
            <a:pPr marL="457200" indent="-457200">
              <a:buFont typeface="Arial" panose="020B0604020202020204" pitchFamily="34" charset="0"/>
              <a:buChar char="•"/>
            </a:pPr>
            <a:r>
              <a:rPr lang="en-US" sz="3200" dirty="0">
                <a:solidFill>
                  <a:schemeClr val="bg1"/>
                </a:solidFill>
              </a:rPr>
              <a:t>People willfully reject God's Kingdom </a:t>
            </a:r>
          </a:p>
        </p:txBody>
      </p:sp>
    </p:spTree>
    <p:extLst>
      <p:ext uri="{BB962C8B-B14F-4D97-AF65-F5344CB8AC3E}">
        <p14:creationId xmlns:p14="http://schemas.microsoft.com/office/powerpoint/2010/main" val="3908315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8E0084-EF6F-4BCF-8748-3D1F4307E147}"/>
              </a:ext>
            </a:extLst>
          </p:cNvPr>
          <p:cNvSpPr/>
          <p:nvPr/>
        </p:nvSpPr>
        <p:spPr>
          <a:xfrm>
            <a:off x="-734728" y="1256172"/>
            <a:ext cx="9099082" cy="3046988"/>
          </a:xfrm>
          <a:prstGeom prst="rect">
            <a:avLst/>
          </a:prstGeom>
        </p:spPr>
        <p:txBody>
          <a:bodyPr wrap="square">
            <a:spAutoFit/>
          </a:bodyPr>
          <a:lstStyle/>
          <a:p>
            <a:pPr marL="1371600" marR="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39 You search the Scriptures because you think that in them you have eternal life; and it is they that bear witness about me, 40 yet you refuse to come to me that you may have life. </a:t>
            </a:r>
          </a:p>
          <a:p>
            <a:pPr marL="1371600" marR="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(John 5:39-40)</a:t>
            </a:r>
            <a:endParaRPr lang="en-US" sz="32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8909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36B9DB-0F8B-45D8-B1A5-1256181287C6}"/>
              </a:ext>
            </a:extLst>
          </p:cNvPr>
          <p:cNvSpPr/>
          <p:nvPr/>
        </p:nvSpPr>
        <p:spPr>
          <a:xfrm>
            <a:off x="-847023" y="475957"/>
            <a:ext cx="9457623" cy="6001643"/>
          </a:xfrm>
          <a:prstGeom prst="rect">
            <a:avLst/>
          </a:prstGeom>
        </p:spPr>
        <p:txBody>
          <a:bodyPr wrap="square">
            <a:spAutoFit/>
          </a:bodyPr>
          <a:lstStyle/>
          <a:p>
            <a:pPr marL="1371600" marR="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18 For the wrath of God is revealed from heaven against all ungodliness and unrighteousness of men, who by their unrighteousness suppress the truth. 19 For what can be known about God is plain to them, because God has shown it to them. 20 For his invisible attributes, namely, his eternal power and divine nature, have been clearly perceived, ever since the creation of the world, in the things that have been made. So they are without excuse.</a:t>
            </a:r>
          </a:p>
          <a:p>
            <a:pPr marL="1371600" marR="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(Romans 1:18-23)</a:t>
            </a:r>
            <a:endParaRPr lang="en-US" sz="32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1800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8512064-94D7-4F7E-9A5B-757666442720}"/>
              </a:ext>
            </a:extLst>
          </p:cNvPr>
          <p:cNvSpPr/>
          <p:nvPr/>
        </p:nvSpPr>
        <p:spPr>
          <a:xfrm>
            <a:off x="559868" y="819557"/>
            <a:ext cx="8711131" cy="4031873"/>
          </a:xfrm>
          <a:prstGeom prst="rect">
            <a:avLst/>
          </a:prstGeom>
        </p:spPr>
        <p:txBody>
          <a:bodyPr wrap="square">
            <a:spAutoFit/>
          </a:bodyPr>
          <a:lstStyle/>
          <a:p>
            <a:r>
              <a:rPr lang="en-US" sz="3200" dirty="0">
                <a:solidFill>
                  <a:schemeClr val="bg1"/>
                </a:solidFill>
                <a:ea typeface="Calibri" panose="020F0502020204030204" pitchFamily="34" charset="0"/>
                <a:cs typeface="Times New Roman" panose="02020603050405020304" pitchFamily="18" charset="0"/>
              </a:rPr>
              <a:t>21 For although they knew God, they did not honor him as God or give thanks to him, but they became futile in their thinking, and their foolish hearts were darkened. 22 Claiming to be wise, they became fools, 23 and exchanged the glory of the immortal God for images resembling mortal man and birds and animals and creeping things. (Romans 1:18-23)</a:t>
            </a:r>
            <a:endParaRPr lang="en-US" sz="3200" dirty="0"/>
          </a:p>
        </p:txBody>
      </p:sp>
    </p:spTree>
    <p:extLst>
      <p:ext uri="{BB962C8B-B14F-4D97-AF65-F5344CB8AC3E}">
        <p14:creationId xmlns:p14="http://schemas.microsoft.com/office/powerpoint/2010/main" val="3853511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C51146-84DF-40C6-B5A7-A49AF34EC795}"/>
              </a:ext>
            </a:extLst>
          </p:cNvPr>
          <p:cNvSpPr/>
          <p:nvPr/>
        </p:nvSpPr>
        <p:spPr>
          <a:xfrm>
            <a:off x="457200" y="331738"/>
            <a:ext cx="7620000" cy="5509200"/>
          </a:xfrm>
          <a:prstGeom prst="rect">
            <a:avLst/>
          </a:prstGeom>
        </p:spPr>
        <p:txBody>
          <a:bodyPr wrap="square">
            <a:spAutoFit/>
          </a:bodyPr>
          <a:lstStyle/>
          <a:p>
            <a:pPr marR="0" lvl="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18 “If the world hates you, know that it has hated me before it hated you. 19 If you were of the world, the world would love you as its own; but because you are not of the world, but I chose you out of the world, therefore the world hates you. 20 Remember the word that I said to you: ‘A servant is not greater than his master.’ If they persecuted me, they will also persecute you. If they kept my word, they will also keep yours. </a:t>
            </a:r>
          </a:p>
          <a:p>
            <a:pPr marR="0" lvl="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(John 15:18-20)</a:t>
            </a:r>
            <a:endParaRPr lang="en-US" sz="32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7480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D8DEF8C-601B-4EAC-A01C-26EF1FED74DE}"/>
              </a:ext>
            </a:extLst>
          </p:cNvPr>
          <p:cNvSpPr/>
          <p:nvPr/>
        </p:nvSpPr>
        <p:spPr>
          <a:xfrm>
            <a:off x="406400" y="1546136"/>
            <a:ext cx="7848600" cy="2554545"/>
          </a:xfrm>
          <a:prstGeom prst="rect">
            <a:avLst/>
          </a:prstGeom>
        </p:spPr>
        <p:txBody>
          <a:bodyPr wrap="square">
            <a:spAutoFit/>
          </a:bodyPr>
          <a:lstStyle/>
          <a:p>
            <a:pPr marR="0" lvl="0">
              <a:spcBef>
                <a:spcPts val="0"/>
              </a:spcBef>
              <a:spcAft>
                <a:spcPts val="0"/>
              </a:spcAft>
            </a:pPr>
            <a:r>
              <a:rPr lang="en-US" sz="3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12 Indeed, all who desire to live a godly life in Christ Jesus will be persecuted, 13 while evil people and impostors will go on from bad to worse, deceiving and being deceived. </a:t>
            </a:r>
          </a:p>
          <a:p>
            <a:pPr marR="0" lvl="0">
              <a:spcBef>
                <a:spcPts val="0"/>
              </a:spcBef>
              <a:spcAft>
                <a:spcPts val="0"/>
              </a:spcAft>
            </a:pPr>
            <a:r>
              <a:rPr lang="en-US" sz="3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(2 Timothy 3:12-13)</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162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B0C637-C9A1-4877-8C9E-0D8D974295D5}"/>
              </a:ext>
            </a:extLst>
          </p:cNvPr>
          <p:cNvSpPr/>
          <p:nvPr/>
        </p:nvSpPr>
        <p:spPr>
          <a:xfrm>
            <a:off x="604855" y="1308357"/>
            <a:ext cx="7847794" cy="1077218"/>
          </a:xfrm>
          <a:prstGeom prst="rect">
            <a:avLst/>
          </a:prstGeom>
        </p:spPr>
        <p:txBody>
          <a:bodyPr wrap="square">
            <a:spAutoFit/>
          </a:bodyPr>
          <a:lstStyle/>
          <a:p>
            <a:pPr marL="457200" indent="-457200">
              <a:buFont typeface="Arial" panose="020B0604020202020204" pitchFamily="34" charset="0"/>
              <a:buChar char="•"/>
            </a:pPr>
            <a:r>
              <a:rPr lang="en-US" sz="3200" dirty="0">
                <a:solidFill>
                  <a:schemeClr val="bg1"/>
                </a:solidFill>
              </a:rPr>
              <a:t>God desires for people to be drawn into His     Kingdom.</a:t>
            </a:r>
          </a:p>
        </p:txBody>
      </p:sp>
      <p:sp>
        <p:nvSpPr>
          <p:cNvPr id="3" name="TextBox 2">
            <a:extLst>
              <a:ext uri="{FF2B5EF4-FFF2-40B4-BE49-F238E27FC236}">
                <a16:creationId xmlns:a16="http://schemas.microsoft.com/office/drawing/2014/main" id="{FEA75530-C2DD-4CD0-BF5C-A785BBC00C25}"/>
              </a:ext>
            </a:extLst>
          </p:cNvPr>
          <p:cNvSpPr txBox="1"/>
          <p:nvPr/>
        </p:nvSpPr>
        <p:spPr>
          <a:xfrm>
            <a:off x="1316973" y="252153"/>
            <a:ext cx="6651370" cy="861774"/>
          </a:xfrm>
          <a:prstGeom prst="rect">
            <a:avLst/>
          </a:prstGeom>
          <a:noFill/>
        </p:spPr>
        <p:txBody>
          <a:bodyPr wrap="square" rtlCol="0">
            <a:spAutoFit/>
          </a:bodyPr>
          <a:lstStyle/>
          <a:p>
            <a:r>
              <a:rPr lang="en-US" sz="3200" b="1" dirty="0">
                <a:solidFill>
                  <a:schemeClr val="bg1"/>
                </a:solidFill>
              </a:rPr>
              <a:t>Kingdom Come: The Coming Kingdom</a:t>
            </a:r>
          </a:p>
          <a:p>
            <a:endParaRPr lang="en-US" dirty="0"/>
          </a:p>
        </p:txBody>
      </p:sp>
      <p:sp>
        <p:nvSpPr>
          <p:cNvPr id="5" name="Rectangle 4">
            <a:extLst>
              <a:ext uri="{FF2B5EF4-FFF2-40B4-BE49-F238E27FC236}">
                <a16:creationId xmlns:a16="http://schemas.microsoft.com/office/drawing/2014/main" id="{C831C891-7D06-4BE3-9453-BB5285CBADD5}"/>
              </a:ext>
            </a:extLst>
          </p:cNvPr>
          <p:cNvSpPr/>
          <p:nvPr/>
        </p:nvSpPr>
        <p:spPr>
          <a:xfrm>
            <a:off x="604855" y="2385575"/>
            <a:ext cx="6915932" cy="584775"/>
          </a:xfrm>
          <a:prstGeom prst="rect">
            <a:avLst/>
          </a:prstGeom>
        </p:spPr>
        <p:txBody>
          <a:bodyPr wrap="none">
            <a:spAutoFit/>
          </a:bodyPr>
          <a:lstStyle/>
          <a:p>
            <a:pPr marL="457200" indent="-457200">
              <a:buFont typeface="Arial" panose="020B0604020202020204" pitchFamily="34" charset="0"/>
              <a:buChar char="•"/>
            </a:pPr>
            <a:r>
              <a:rPr lang="en-US" sz="3200" dirty="0">
                <a:solidFill>
                  <a:schemeClr val="bg1"/>
                </a:solidFill>
              </a:rPr>
              <a:t>People willfully reject God's Kingdom </a:t>
            </a:r>
          </a:p>
        </p:txBody>
      </p:sp>
      <p:sp>
        <p:nvSpPr>
          <p:cNvPr id="4" name="Rectangle 3">
            <a:extLst>
              <a:ext uri="{FF2B5EF4-FFF2-40B4-BE49-F238E27FC236}">
                <a16:creationId xmlns:a16="http://schemas.microsoft.com/office/drawing/2014/main" id="{87A78077-48ED-43FF-A5DC-0B7486464294}"/>
              </a:ext>
            </a:extLst>
          </p:cNvPr>
          <p:cNvSpPr/>
          <p:nvPr/>
        </p:nvSpPr>
        <p:spPr>
          <a:xfrm>
            <a:off x="604855" y="2970350"/>
            <a:ext cx="7847794" cy="1077218"/>
          </a:xfrm>
          <a:prstGeom prst="rect">
            <a:avLst/>
          </a:prstGeom>
        </p:spPr>
        <p:txBody>
          <a:bodyPr wrap="square">
            <a:spAutoFit/>
          </a:bodyPr>
          <a:lstStyle/>
          <a:p>
            <a:pPr marL="457200" indent="-457200">
              <a:buFont typeface="Arial" panose="020B0604020202020204" pitchFamily="34" charset="0"/>
              <a:buChar char="•"/>
            </a:pPr>
            <a:r>
              <a:rPr lang="en-US" sz="3200" dirty="0">
                <a:solidFill>
                  <a:schemeClr val="bg1"/>
                </a:solidFill>
              </a:rPr>
              <a:t>There are consequences for rejecting God's Kingdom</a:t>
            </a:r>
          </a:p>
        </p:txBody>
      </p:sp>
    </p:spTree>
    <p:extLst>
      <p:ext uri="{BB962C8B-B14F-4D97-AF65-F5344CB8AC3E}">
        <p14:creationId xmlns:p14="http://schemas.microsoft.com/office/powerpoint/2010/main" val="256102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7A54009-9CA6-48AD-9FFE-B316B94D6053}"/>
              </a:ext>
            </a:extLst>
          </p:cNvPr>
          <p:cNvSpPr/>
          <p:nvPr/>
        </p:nvSpPr>
        <p:spPr>
          <a:xfrm>
            <a:off x="182249" y="474318"/>
            <a:ext cx="8283021" cy="5016758"/>
          </a:xfrm>
          <a:prstGeom prst="rect">
            <a:avLst/>
          </a:prstGeom>
        </p:spPr>
        <p:txBody>
          <a:bodyPr wrap="square">
            <a:spAutoFit/>
          </a:bodyPr>
          <a:lstStyle/>
          <a:p>
            <a:r>
              <a:rPr lang="en-US" sz="3200" dirty="0">
                <a:solidFill>
                  <a:schemeClr val="bg1"/>
                </a:solidFill>
              </a:rPr>
              <a:t>Josephus (Wars of the Jews, book vii. c. 1)</a:t>
            </a:r>
          </a:p>
          <a:p>
            <a:r>
              <a:rPr lang="en-US" sz="3200" dirty="0">
                <a:solidFill>
                  <a:schemeClr val="bg1"/>
                </a:solidFill>
              </a:rPr>
              <a:t>"Caesar gave orders that they should now demolish the whole city and temple, except the three towers, </a:t>
            </a:r>
            <a:r>
              <a:rPr lang="en-US" sz="3200" dirty="0" err="1">
                <a:solidFill>
                  <a:schemeClr val="bg1"/>
                </a:solidFill>
              </a:rPr>
              <a:t>Phaselus</a:t>
            </a:r>
            <a:r>
              <a:rPr lang="en-US" sz="3200" dirty="0">
                <a:solidFill>
                  <a:schemeClr val="bg1"/>
                </a:solidFill>
              </a:rPr>
              <a:t>, </a:t>
            </a:r>
            <a:r>
              <a:rPr lang="en-US" sz="3200" dirty="0" err="1">
                <a:solidFill>
                  <a:schemeClr val="bg1"/>
                </a:solidFill>
              </a:rPr>
              <a:t>Hippicus</a:t>
            </a:r>
            <a:r>
              <a:rPr lang="en-US" sz="3200" dirty="0">
                <a:solidFill>
                  <a:schemeClr val="bg1"/>
                </a:solidFill>
              </a:rPr>
              <a:t>, and </a:t>
            </a:r>
            <a:r>
              <a:rPr lang="en-US" sz="3200" dirty="0" err="1">
                <a:solidFill>
                  <a:schemeClr val="bg1"/>
                </a:solidFill>
              </a:rPr>
              <a:t>Mariamne</a:t>
            </a:r>
            <a:r>
              <a:rPr lang="en-US" sz="3200" dirty="0">
                <a:solidFill>
                  <a:schemeClr val="bg1"/>
                </a:solidFill>
              </a:rPr>
              <a:t>, and a part of the western wall, and these were spared; but, for all the rest of the wall, it was laid so completely even with the ground, by those who dug it up to the foundation, that there was left nothing to make those that came thither believe it had ever been inhabited." </a:t>
            </a:r>
          </a:p>
        </p:txBody>
      </p:sp>
    </p:spTree>
    <p:extLst>
      <p:ext uri="{BB962C8B-B14F-4D97-AF65-F5344CB8AC3E}">
        <p14:creationId xmlns:p14="http://schemas.microsoft.com/office/powerpoint/2010/main" val="3611670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DEC5202-4781-400B-B88C-2731F681C1C6}"/>
              </a:ext>
            </a:extLst>
          </p:cNvPr>
          <p:cNvSpPr txBox="1"/>
          <p:nvPr/>
        </p:nvSpPr>
        <p:spPr>
          <a:xfrm>
            <a:off x="980387" y="1564849"/>
            <a:ext cx="6862714" cy="2554545"/>
          </a:xfrm>
          <a:prstGeom prst="rect">
            <a:avLst/>
          </a:prstGeom>
          <a:noFill/>
        </p:spPr>
        <p:txBody>
          <a:bodyPr wrap="square" rtlCol="0">
            <a:spAutoFit/>
          </a:bodyPr>
          <a:lstStyle/>
          <a:p>
            <a:r>
              <a:rPr lang="en-US" sz="3200" dirty="0">
                <a:solidFill>
                  <a:schemeClr val="bg1"/>
                </a:solidFill>
              </a:rPr>
              <a:t>3 Blessed is the one who reads aloud the words of this prophecy, and blessed are those who hear, and who keep what is written in it, for the time is near. (Revelation 1:3)</a:t>
            </a:r>
          </a:p>
        </p:txBody>
      </p:sp>
    </p:spTree>
    <p:extLst>
      <p:ext uri="{BB962C8B-B14F-4D97-AF65-F5344CB8AC3E}">
        <p14:creationId xmlns:p14="http://schemas.microsoft.com/office/powerpoint/2010/main" val="2356255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9C9F29-2D9C-452D-B58A-1C4A8829CE50}"/>
              </a:ext>
            </a:extLst>
          </p:cNvPr>
          <p:cNvSpPr/>
          <p:nvPr/>
        </p:nvSpPr>
        <p:spPr>
          <a:xfrm>
            <a:off x="465055" y="848489"/>
            <a:ext cx="8037922" cy="4524315"/>
          </a:xfrm>
          <a:prstGeom prst="rect">
            <a:avLst/>
          </a:prstGeom>
        </p:spPr>
        <p:txBody>
          <a:bodyPr wrap="square">
            <a:spAutoFit/>
          </a:bodyPr>
          <a:lstStyle/>
          <a:p>
            <a:r>
              <a:rPr lang="en-US" sz="3200" dirty="0">
                <a:solidFill>
                  <a:schemeClr val="bg1"/>
                </a:solidFill>
              </a:rPr>
              <a:t>Maimonides, Tract. </a:t>
            </a:r>
            <a:r>
              <a:rPr lang="en-US" sz="3200" dirty="0" err="1">
                <a:solidFill>
                  <a:schemeClr val="bg1"/>
                </a:solidFill>
              </a:rPr>
              <a:t>Taanith</a:t>
            </a:r>
            <a:r>
              <a:rPr lang="en-US" sz="3200" dirty="0">
                <a:solidFill>
                  <a:schemeClr val="bg1"/>
                </a:solidFill>
              </a:rPr>
              <a:t>, c. 4)</a:t>
            </a:r>
          </a:p>
          <a:p>
            <a:r>
              <a:rPr lang="en-US" sz="3200" dirty="0">
                <a:solidFill>
                  <a:schemeClr val="bg1"/>
                </a:solidFill>
              </a:rPr>
              <a:t>"That the very foundations of the temple were </a:t>
            </a:r>
            <a:r>
              <a:rPr lang="en-US" sz="3200" dirty="0" err="1">
                <a:solidFill>
                  <a:schemeClr val="bg1"/>
                </a:solidFill>
              </a:rPr>
              <a:t>digged</a:t>
            </a:r>
            <a:r>
              <a:rPr lang="en-US" sz="3200" dirty="0">
                <a:solidFill>
                  <a:schemeClr val="bg1"/>
                </a:solidFill>
              </a:rPr>
              <a:t> up, according to the Roman custom.“</a:t>
            </a:r>
          </a:p>
          <a:p>
            <a:r>
              <a:rPr lang="en-US" sz="3200" dirty="0">
                <a:solidFill>
                  <a:schemeClr val="bg1"/>
                </a:solidFill>
              </a:rPr>
              <a:t> </a:t>
            </a:r>
          </a:p>
          <a:p>
            <a:r>
              <a:rPr lang="en-US" sz="3200" dirty="0">
                <a:solidFill>
                  <a:schemeClr val="bg1"/>
                </a:solidFill>
              </a:rPr>
              <a:t>"On that ninth day of the month Ab, fatal for vengeance, the wicked Turnus Rufus, of the children of Edom, ploughed up the temple, and the places round about it, that the saying might be fulfilled, Zion shall be ploughed as a field." </a:t>
            </a:r>
          </a:p>
        </p:txBody>
      </p:sp>
    </p:spTree>
    <p:extLst>
      <p:ext uri="{BB962C8B-B14F-4D97-AF65-F5344CB8AC3E}">
        <p14:creationId xmlns:p14="http://schemas.microsoft.com/office/powerpoint/2010/main" val="903421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E94919-8BB6-4664-8874-A40DF2826112}"/>
              </a:ext>
            </a:extLst>
          </p:cNvPr>
          <p:cNvSpPr/>
          <p:nvPr/>
        </p:nvSpPr>
        <p:spPr>
          <a:xfrm>
            <a:off x="499620" y="741576"/>
            <a:ext cx="7890235" cy="5016758"/>
          </a:xfrm>
          <a:prstGeom prst="rect">
            <a:avLst/>
          </a:prstGeom>
        </p:spPr>
        <p:txBody>
          <a:bodyPr wrap="square">
            <a:spAutoFit/>
          </a:bodyPr>
          <a:lstStyle/>
          <a:p>
            <a:r>
              <a:rPr lang="en-US" sz="3200" dirty="0">
                <a:solidFill>
                  <a:schemeClr val="bg1"/>
                </a:solidFill>
                <a:ea typeface="Calibri" panose="020F0502020204030204" pitchFamily="34" charset="0"/>
              </a:rPr>
              <a:t>62 Whereas you were as numerous as the stars of heaven, you shall be left few in number, because you did not obey the voice of the Lord your God. 63 And as the Lord took delight in doing you good and multiplying you, so the Lord will take delight in bringing ruin upon you and destroying you. And you shall be plucked off the land that you are entering to take possession of it. </a:t>
            </a:r>
          </a:p>
          <a:p>
            <a:r>
              <a:rPr lang="en-US" sz="3200" dirty="0">
                <a:solidFill>
                  <a:schemeClr val="bg1"/>
                </a:solidFill>
                <a:ea typeface="Calibri" panose="020F0502020204030204" pitchFamily="34" charset="0"/>
              </a:rPr>
              <a:t>(Deuteronomy 28:62-67)</a:t>
            </a:r>
            <a:endParaRPr lang="en-US" sz="3200" dirty="0">
              <a:solidFill>
                <a:schemeClr val="bg1"/>
              </a:solidFill>
            </a:endParaRPr>
          </a:p>
        </p:txBody>
      </p:sp>
    </p:spTree>
    <p:extLst>
      <p:ext uri="{BB962C8B-B14F-4D97-AF65-F5344CB8AC3E}">
        <p14:creationId xmlns:p14="http://schemas.microsoft.com/office/powerpoint/2010/main" val="42084097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41592F4-5A77-41E7-9200-F9306864A287}"/>
              </a:ext>
            </a:extLst>
          </p:cNvPr>
          <p:cNvSpPr/>
          <p:nvPr/>
        </p:nvSpPr>
        <p:spPr>
          <a:xfrm>
            <a:off x="641023" y="620807"/>
            <a:ext cx="7843100" cy="5509200"/>
          </a:xfrm>
          <a:prstGeom prst="rect">
            <a:avLst/>
          </a:prstGeom>
        </p:spPr>
        <p:txBody>
          <a:bodyPr wrap="square">
            <a:spAutoFit/>
          </a:bodyPr>
          <a:lstStyle/>
          <a:p>
            <a:r>
              <a:rPr lang="en-US" sz="3200" dirty="0">
                <a:solidFill>
                  <a:schemeClr val="bg1"/>
                </a:solidFill>
                <a:ea typeface="Calibri" panose="020F0502020204030204" pitchFamily="34" charset="0"/>
              </a:rPr>
              <a:t>64 “And the Lord will scatter you among all peoples, from one end of the earth to the other, and there you shall serve other gods of wood and stone, which neither you nor your fathers have known. 65 And among these nations you shall find no respite, and there shall be no resting place for the sole of your foot, but the Lord will give you there a trembling heart and failing eyes and a languishing soul. </a:t>
            </a:r>
          </a:p>
          <a:p>
            <a:r>
              <a:rPr lang="en-US" sz="3200" dirty="0">
                <a:solidFill>
                  <a:schemeClr val="bg1"/>
                </a:solidFill>
                <a:ea typeface="Calibri" panose="020F0502020204030204" pitchFamily="34" charset="0"/>
              </a:rPr>
              <a:t>(Deuteronomy 28:62-67)</a:t>
            </a:r>
            <a:endParaRPr lang="en-US" sz="3200" dirty="0"/>
          </a:p>
        </p:txBody>
      </p:sp>
    </p:spTree>
    <p:extLst>
      <p:ext uri="{BB962C8B-B14F-4D97-AF65-F5344CB8AC3E}">
        <p14:creationId xmlns:p14="http://schemas.microsoft.com/office/powerpoint/2010/main" val="3395845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BA321D0-C529-4F0A-BD9E-1876E5E5C988}"/>
              </a:ext>
            </a:extLst>
          </p:cNvPr>
          <p:cNvSpPr/>
          <p:nvPr/>
        </p:nvSpPr>
        <p:spPr>
          <a:xfrm>
            <a:off x="785567" y="816926"/>
            <a:ext cx="6934986" cy="4524315"/>
          </a:xfrm>
          <a:prstGeom prst="rect">
            <a:avLst/>
          </a:prstGeom>
        </p:spPr>
        <p:txBody>
          <a:bodyPr wrap="square">
            <a:spAutoFit/>
          </a:bodyPr>
          <a:lstStyle/>
          <a:p>
            <a:r>
              <a:rPr lang="en-US" sz="3200" dirty="0">
                <a:solidFill>
                  <a:prstClr val="white"/>
                </a:solidFill>
                <a:ea typeface="Calibri" panose="020F0502020204030204" pitchFamily="34" charset="0"/>
              </a:rPr>
              <a:t>66 Your life shall hang in doubt before you. Night and day you shall be in dread and have no assurance of your life. 67 In the morning you shall say, ‘If only it were evening!’ and at evening you shall say, ‘If only it were morning!’ because of the dread that your heart shall feel, and the sights that your eyes shall see.</a:t>
            </a:r>
          </a:p>
          <a:p>
            <a:r>
              <a:rPr lang="en-US" sz="3200" dirty="0">
                <a:solidFill>
                  <a:prstClr val="white"/>
                </a:solidFill>
                <a:ea typeface="Calibri" panose="020F0502020204030204" pitchFamily="34" charset="0"/>
              </a:rPr>
              <a:t>(Deuteronomy 28:62-67)</a:t>
            </a:r>
            <a:endParaRPr lang="en-US" dirty="0"/>
          </a:p>
        </p:txBody>
      </p:sp>
    </p:spTree>
    <p:extLst>
      <p:ext uri="{BB962C8B-B14F-4D97-AF65-F5344CB8AC3E}">
        <p14:creationId xmlns:p14="http://schemas.microsoft.com/office/powerpoint/2010/main" val="11384806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7FEED7-4441-4114-9DDB-47034506A1DB}"/>
              </a:ext>
            </a:extLst>
          </p:cNvPr>
          <p:cNvSpPr/>
          <p:nvPr/>
        </p:nvSpPr>
        <p:spPr>
          <a:xfrm>
            <a:off x="568751" y="572208"/>
            <a:ext cx="7387472" cy="5509200"/>
          </a:xfrm>
          <a:prstGeom prst="rect">
            <a:avLst/>
          </a:prstGeom>
        </p:spPr>
        <p:txBody>
          <a:bodyPr wrap="square">
            <a:spAutoFit/>
          </a:bodyPr>
          <a:lstStyle/>
          <a:p>
            <a:r>
              <a:rPr lang="en-US" sz="3200" dirty="0">
                <a:solidFill>
                  <a:schemeClr val="bg1"/>
                </a:solidFill>
                <a:ea typeface="Calibri" panose="020F0502020204030204" pitchFamily="34" charset="0"/>
              </a:rPr>
              <a:t>Josephus</a:t>
            </a:r>
          </a:p>
          <a:p>
            <a:r>
              <a:rPr lang="en-US" sz="3200" dirty="0">
                <a:solidFill>
                  <a:schemeClr val="bg1"/>
                </a:solidFill>
                <a:ea typeface="Calibri" panose="020F0502020204030204" pitchFamily="34" charset="0"/>
              </a:rPr>
              <a:t>“rich in soil and pasturage” and capable of supporting such a wide variety of agricultural pursuits that even the laziest among the population felt compelled to work every last parcel (cf. War 3.44 on </a:t>
            </a:r>
            <a:r>
              <a:rPr lang="en-US" sz="3200" dirty="0" err="1">
                <a:solidFill>
                  <a:schemeClr val="bg1"/>
                </a:solidFill>
                <a:ea typeface="Calibri" panose="020F0502020204030204" pitchFamily="34" charset="0"/>
              </a:rPr>
              <a:t>Perea</a:t>
            </a:r>
            <a:r>
              <a:rPr lang="en-US" sz="3200" dirty="0">
                <a:solidFill>
                  <a:schemeClr val="bg1"/>
                </a:solidFill>
                <a:ea typeface="Calibri" panose="020F0502020204030204" pitchFamily="34" charset="0"/>
              </a:rPr>
              <a:t>).  </a:t>
            </a:r>
          </a:p>
          <a:p>
            <a:r>
              <a:rPr lang="en-US" sz="3200" dirty="0">
                <a:solidFill>
                  <a:schemeClr val="bg1"/>
                </a:solidFill>
                <a:ea typeface="Calibri" panose="020F0502020204030204" pitchFamily="34" charset="0"/>
              </a:rPr>
              <a:t>The region is densely inhabited, replete with numerous cities and well-populated villages, all due to the area’s general productivity.</a:t>
            </a:r>
            <a:endParaRPr lang="en-US" sz="3200" dirty="0">
              <a:solidFill>
                <a:schemeClr val="bg1"/>
              </a:solidFill>
            </a:endParaRPr>
          </a:p>
        </p:txBody>
      </p:sp>
    </p:spTree>
    <p:extLst>
      <p:ext uri="{BB962C8B-B14F-4D97-AF65-F5344CB8AC3E}">
        <p14:creationId xmlns:p14="http://schemas.microsoft.com/office/powerpoint/2010/main" val="15318574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10FE659-43B9-4C77-AADC-7B44C3B45E34}"/>
              </a:ext>
            </a:extLst>
          </p:cNvPr>
          <p:cNvSpPr/>
          <p:nvPr/>
        </p:nvSpPr>
        <p:spPr>
          <a:xfrm>
            <a:off x="-641023" y="773101"/>
            <a:ext cx="9228841" cy="4770537"/>
          </a:xfrm>
          <a:prstGeom prst="rect">
            <a:avLst/>
          </a:prstGeom>
        </p:spPr>
        <p:txBody>
          <a:bodyPr wrap="square">
            <a:spAutoFit/>
          </a:bodyPr>
          <a:lstStyle/>
          <a:p>
            <a:pPr marL="1143000"/>
            <a:r>
              <a:rPr lang="en-US" sz="3200" dirty="0">
                <a:solidFill>
                  <a:schemeClr val="bg1"/>
                </a:solidFill>
                <a:ea typeface="Calibri" panose="020F0502020204030204" pitchFamily="34" charset="0"/>
                <a:cs typeface="Times New Roman" panose="02020603050405020304" pitchFamily="18" charset="0"/>
              </a:rPr>
              <a:t>In 1867, Mark Twain  (The Innocents Abroad ) </a:t>
            </a:r>
          </a:p>
          <a:p>
            <a:pPr marL="1143000"/>
            <a:r>
              <a:rPr lang="en-US" sz="3200" dirty="0">
                <a:solidFill>
                  <a:schemeClr val="bg1"/>
                </a:solidFill>
                <a:ea typeface="Calibri" panose="020F0502020204030204" pitchFamily="34" charset="0"/>
                <a:cs typeface="Times New Roman" panose="02020603050405020304" pitchFamily="18" charset="0"/>
              </a:rPr>
              <a:t>“Israel is a desolate country whose soil is rich enough, but is given over wholly to weeds…a silent mournful expanse…a desolation…we never saw a human being on the whole route…hardly a tree or shrub anywhere. Even the olive tree and the cactus, those fast friends of a worthless soil, had almost deserted the country.” </a:t>
            </a:r>
          </a:p>
          <a:p>
            <a:pPr marL="1143000" marR="0">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58409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7106D3-42B4-408E-B5BB-25D7FA29810A}"/>
              </a:ext>
            </a:extLst>
          </p:cNvPr>
          <p:cNvSpPr/>
          <p:nvPr/>
        </p:nvSpPr>
        <p:spPr>
          <a:xfrm>
            <a:off x="-1036947" y="674400"/>
            <a:ext cx="9719034" cy="5509200"/>
          </a:xfrm>
          <a:prstGeom prst="rect">
            <a:avLst/>
          </a:prstGeom>
        </p:spPr>
        <p:txBody>
          <a:bodyPr wrap="square">
            <a:spAutoFit/>
          </a:bodyPr>
          <a:lstStyle/>
          <a:p>
            <a:pPr marL="1143000" marR="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“Palestine sits in sackcloth and ashes,” he wrote. “Over it broods the spell of a curse that has withered its fields and fettered its energies.”</a:t>
            </a:r>
          </a:p>
          <a:p>
            <a:pPr marL="1143000" marR="0">
              <a:spcBef>
                <a:spcPts val="0"/>
              </a:spcBef>
              <a:spcAft>
                <a:spcPts val="0"/>
              </a:spcAft>
            </a:pPr>
            <a:endParaRPr lang="en-US" sz="3200" dirty="0">
              <a:solidFill>
                <a:schemeClr val="bg1"/>
              </a:solidFill>
              <a:ea typeface="Calibri" panose="020F0502020204030204" pitchFamily="34" charset="0"/>
              <a:cs typeface="Times New Roman" panose="02020603050405020304" pitchFamily="18" charset="0"/>
            </a:endParaRPr>
          </a:p>
          <a:p>
            <a:pPr marL="1143000" marR="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Twain’s conclusion was that the Land of Israel was a bitter disappointment. It is “desolate and unlovely,” he wrote, although “why should it be otherwise? Can the curse of the Deity beautify a land? Palestine is no more of this work-day world. It is sacred [only] to poetry and tradition; it is dream-land.”</a:t>
            </a:r>
          </a:p>
        </p:txBody>
      </p:sp>
    </p:spTree>
    <p:extLst>
      <p:ext uri="{BB962C8B-B14F-4D97-AF65-F5344CB8AC3E}">
        <p14:creationId xmlns:p14="http://schemas.microsoft.com/office/powerpoint/2010/main" val="21410600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49D0E5-2A78-437A-B5B2-4222DD631113}"/>
              </a:ext>
            </a:extLst>
          </p:cNvPr>
          <p:cNvSpPr/>
          <p:nvPr/>
        </p:nvSpPr>
        <p:spPr>
          <a:xfrm>
            <a:off x="663017" y="845586"/>
            <a:ext cx="6916133" cy="4524315"/>
          </a:xfrm>
          <a:prstGeom prst="rect">
            <a:avLst/>
          </a:prstGeom>
        </p:spPr>
        <p:txBody>
          <a:bodyPr wrap="square">
            <a:spAutoFit/>
          </a:bodyPr>
          <a:lstStyle/>
          <a:p>
            <a:r>
              <a:rPr lang="en-US" sz="3200" dirty="0">
                <a:solidFill>
                  <a:schemeClr val="bg1"/>
                </a:solidFill>
                <a:ea typeface="Calibri" panose="020F0502020204030204" pitchFamily="34" charset="0"/>
              </a:rPr>
              <a:t>10 “And I will pour out on the house of David and the inhabitants of Jerusalem a spirit of grace and pleas for mercy, so that, when they look on me, on him whom they have pierced, they shall mourn for him, as one mourns for an only child, and weep bitterly over him, as one weeps over a firstborn. (Zechariah 12:10)</a:t>
            </a:r>
            <a:endParaRPr lang="en-US" sz="3200" dirty="0">
              <a:solidFill>
                <a:schemeClr val="bg1"/>
              </a:solidFill>
            </a:endParaRPr>
          </a:p>
        </p:txBody>
      </p:sp>
    </p:spTree>
    <p:extLst>
      <p:ext uri="{BB962C8B-B14F-4D97-AF65-F5344CB8AC3E}">
        <p14:creationId xmlns:p14="http://schemas.microsoft.com/office/powerpoint/2010/main" val="18456115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5D11536-9191-4829-B9A7-52C600E20D17}"/>
              </a:ext>
            </a:extLst>
          </p:cNvPr>
          <p:cNvSpPr/>
          <p:nvPr/>
        </p:nvSpPr>
        <p:spPr>
          <a:xfrm>
            <a:off x="-496478" y="348792"/>
            <a:ext cx="8396140" cy="5509200"/>
          </a:xfrm>
          <a:prstGeom prst="rect">
            <a:avLst/>
          </a:prstGeom>
        </p:spPr>
        <p:txBody>
          <a:bodyPr wrap="square">
            <a:spAutoFit/>
          </a:bodyPr>
          <a:lstStyle/>
          <a:p>
            <a:pPr marL="1143000" marR="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25 Lest you be wise in your own sight, I do not want you to be unaware of this mystery, brothers: a partial hardening has come upon Israel, until the fullness of the Gentiles has come in. 26 And in this way all Israel will be saved, as it is written, “The Deliverer will come from Zion, he will banish ungodliness from Jacob”; 27 “and this will be my covenant with them when I take away their sins.” </a:t>
            </a:r>
          </a:p>
          <a:p>
            <a:pPr marL="1143000" marR="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(Romans 11:25-32)</a:t>
            </a:r>
            <a:endParaRPr lang="en-US" sz="32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1734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C64F5D9-915A-42C4-BEDC-B22128565C82}"/>
              </a:ext>
            </a:extLst>
          </p:cNvPr>
          <p:cNvSpPr/>
          <p:nvPr/>
        </p:nvSpPr>
        <p:spPr>
          <a:xfrm>
            <a:off x="188537" y="385974"/>
            <a:ext cx="8898903" cy="5509200"/>
          </a:xfrm>
          <a:prstGeom prst="rect">
            <a:avLst/>
          </a:prstGeom>
        </p:spPr>
        <p:txBody>
          <a:bodyPr wrap="square">
            <a:spAutoFit/>
          </a:bodyPr>
          <a:lstStyle/>
          <a:p>
            <a:r>
              <a:rPr lang="en-US" sz="3200" dirty="0">
                <a:solidFill>
                  <a:prstClr val="white"/>
                </a:solidFill>
                <a:ea typeface="Calibri" panose="020F0502020204030204" pitchFamily="34" charset="0"/>
                <a:cs typeface="Times New Roman" panose="02020603050405020304" pitchFamily="18" charset="0"/>
              </a:rPr>
              <a:t>28 As regards the gospel, they are enemies for your sake. But as regards election, they are beloved for the sake of their forefathers. 29 For the gifts and the calling of God are irrevocable. 30 For just as you were at one time disobedient to God but now have received mercy because of their disobedience, 31 so they too have now been disobedient in order that by the mercy shown to you they also may now receive mercy. 32 For God has consigned all to disobedience, that he may have mercy on all. (Romans 11:25-32)</a:t>
            </a:r>
            <a:endParaRPr lang="en-US" dirty="0"/>
          </a:p>
        </p:txBody>
      </p:sp>
    </p:spTree>
    <p:extLst>
      <p:ext uri="{BB962C8B-B14F-4D97-AF65-F5344CB8AC3E}">
        <p14:creationId xmlns:p14="http://schemas.microsoft.com/office/powerpoint/2010/main" val="3817877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72B2666-98C3-4BB3-82EB-C5172536ADFD}"/>
              </a:ext>
            </a:extLst>
          </p:cNvPr>
          <p:cNvSpPr/>
          <p:nvPr/>
        </p:nvSpPr>
        <p:spPr>
          <a:xfrm>
            <a:off x="493336" y="725940"/>
            <a:ext cx="8094483" cy="5509200"/>
          </a:xfrm>
          <a:prstGeom prst="rect">
            <a:avLst/>
          </a:prstGeom>
        </p:spPr>
        <p:txBody>
          <a:bodyPr wrap="square">
            <a:spAutoFit/>
          </a:bodyPr>
          <a:lstStyle/>
          <a:p>
            <a:r>
              <a:rPr lang="en-US" sz="3200" dirty="0">
                <a:solidFill>
                  <a:schemeClr val="bg1"/>
                </a:solidFill>
                <a:ea typeface="Calibri" panose="020F0502020204030204" pitchFamily="34" charset="0"/>
              </a:rPr>
              <a:t>26 Then God said, “Let us make man in our image, after our likeness. And let them have dominion over the fish of the sea and over the birds of the heavens and over the livestock and over all the earth and over every creeping thing that creeps on the earth.” 27 So God created man in his own image, in the image of God he created him;  male and female he created them.“</a:t>
            </a:r>
          </a:p>
          <a:p>
            <a:r>
              <a:rPr lang="en-US" sz="3200" dirty="0">
                <a:solidFill>
                  <a:schemeClr val="bg1"/>
                </a:solidFill>
                <a:ea typeface="Calibri" panose="020F0502020204030204" pitchFamily="34" charset="0"/>
              </a:rPr>
              <a:t>(Genesis 1:26-27)</a:t>
            </a:r>
          </a:p>
          <a:p>
            <a:endParaRPr lang="en-US" sz="3200" b="1" dirty="0">
              <a:solidFill>
                <a:schemeClr val="bg1"/>
              </a:solidFill>
            </a:endParaRPr>
          </a:p>
        </p:txBody>
      </p:sp>
    </p:spTree>
    <p:extLst>
      <p:ext uri="{BB962C8B-B14F-4D97-AF65-F5344CB8AC3E}">
        <p14:creationId xmlns:p14="http://schemas.microsoft.com/office/powerpoint/2010/main" val="3002011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CEC581-D1F5-44A4-B728-E31C50B45FC4}"/>
              </a:ext>
            </a:extLst>
          </p:cNvPr>
          <p:cNvSpPr/>
          <p:nvPr/>
        </p:nvSpPr>
        <p:spPr>
          <a:xfrm>
            <a:off x="-1008667" y="170557"/>
            <a:ext cx="8757500" cy="6001643"/>
          </a:xfrm>
          <a:prstGeom prst="rect">
            <a:avLst/>
          </a:prstGeom>
        </p:spPr>
        <p:txBody>
          <a:bodyPr wrap="square">
            <a:spAutoFit/>
          </a:bodyPr>
          <a:lstStyle/>
          <a:p>
            <a:pPr marL="1143000" marR="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18 For the wrath of God is revealed from heaven against all ungodliness and unrighteousness of men, who by their unrighteousness suppress the truth. 19 For what can be known about God is plain to them, because God has shown it to them. 20 For his invisible attributes, namely, his eternal power and divine nature, have been clearly perceived, ever since the creation of the world, in the things that have been made. So they are without excuse. </a:t>
            </a:r>
          </a:p>
          <a:p>
            <a:pPr marL="1143000" marR="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(Romans 1:18-32)</a:t>
            </a:r>
            <a:endParaRPr lang="en-US" sz="32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20272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CF5B8C-D458-473D-9BAB-ED9ACB1B3C5A}"/>
              </a:ext>
            </a:extLst>
          </p:cNvPr>
          <p:cNvSpPr/>
          <p:nvPr/>
        </p:nvSpPr>
        <p:spPr>
          <a:xfrm>
            <a:off x="-1014955" y="254523"/>
            <a:ext cx="9093726" cy="6001643"/>
          </a:xfrm>
          <a:prstGeom prst="rect">
            <a:avLst/>
          </a:prstGeom>
        </p:spPr>
        <p:txBody>
          <a:bodyPr wrap="square">
            <a:spAutoFit/>
          </a:bodyPr>
          <a:lstStyle/>
          <a:p>
            <a:pPr marL="1143000" lvl="0"/>
            <a:r>
              <a:rPr lang="en-US" sz="3200" dirty="0">
                <a:solidFill>
                  <a:prstClr val="white"/>
                </a:solidFill>
                <a:ea typeface="Calibri" panose="020F0502020204030204" pitchFamily="34" charset="0"/>
                <a:cs typeface="Times New Roman" panose="02020603050405020304" pitchFamily="18" charset="0"/>
              </a:rPr>
              <a:t>21 For although they knew God, they did not honor him as God or give thanks to him, but they became futile in their thinking, and their foolish hearts were darkened. 22 Claiming to be wise, they became fools, 23 and exchanged the glory of the immortal God for images resembling mortal man and birds and animals and creeping things. </a:t>
            </a:r>
          </a:p>
          <a:p>
            <a:pPr marL="1143000" lvl="0"/>
            <a:r>
              <a:rPr lang="en-US" sz="3200" dirty="0">
                <a:solidFill>
                  <a:prstClr val="white"/>
                </a:solidFill>
                <a:ea typeface="Calibri" panose="020F0502020204030204" pitchFamily="34" charset="0"/>
                <a:cs typeface="Times New Roman" panose="02020603050405020304" pitchFamily="18" charset="0"/>
              </a:rPr>
              <a:t>24 Therefore God gave them up in the lusts of their hearts to impurity, to the dishonoring of their bodies among themselves, </a:t>
            </a:r>
          </a:p>
          <a:p>
            <a:pPr marL="1143000" lvl="0"/>
            <a:r>
              <a:rPr lang="en-US" sz="3200" dirty="0">
                <a:solidFill>
                  <a:prstClr val="white"/>
                </a:solidFill>
                <a:ea typeface="Calibri" panose="020F0502020204030204" pitchFamily="34" charset="0"/>
                <a:cs typeface="Times New Roman" panose="02020603050405020304" pitchFamily="18" charset="0"/>
              </a:rPr>
              <a:t>(Romans 1:18-32)</a:t>
            </a:r>
          </a:p>
        </p:txBody>
      </p:sp>
    </p:spTree>
    <p:extLst>
      <p:ext uri="{BB962C8B-B14F-4D97-AF65-F5344CB8AC3E}">
        <p14:creationId xmlns:p14="http://schemas.microsoft.com/office/powerpoint/2010/main" val="1448171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6DF407-F3BC-443D-B1A3-5A477BE66400}"/>
              </a:ext>
            </a:extLst>
          </p:cNvPr>
          <p:cNvSpPr/>
          <p:nvPr/>
        </p:nvSpPr>
        <p:spPr>
          <a:xfrm>
            <a:off x="-1118649" y="75415"/>
            <a:ext cx="9753602" cy="6494085"/>
          </a:xfrm>
          <a:prstGeom prst="rect">
            <a:avLst/>
          </a:prstGeom>
        </p:spPr>
        <p:txBody>
          <a:bodyPr wrap="square">
            <a:spAutoFit/>
          </a:bodyPr>
          <a:lstStyle/>
          <a:p>
            <a:pPr marL="1143000" lvl="0"/>
            <a:r>
              <a:rPr lang="en-US" sz="3200" dirty="0">
                <a:solidFill>
                  <a:prstClr val="white"/>
                </a:solidFill>
                <a:ea typeface="Calibri" panose="020F0502020204030204" pitchFamily="34" charset="0"/>
                <a:cs typeface="Times New Roman" panose="02020603050405020304" pitchFamily="18" charset="0"/>
              </a:rPr>
              <a:t>25 because they exchanged the truth about God for a lie and worshiped and served the creature rather than the Creator, who is blessed forever! Amen. </a:t>
            </a:r>
          </a:p>
          <a:p>
            <a:pPr marL="1143000" lvl="0"/>
            <a:r>
              <a:rPr lang="en-US" sz="3200" dirty="0">
                <a:solidFill>
                  <a:prstClr val="white"/>
                </a:solidFill>
                <a:ea typeface="Calibri" panose="020F0502020204030204" pitchFamily="34" charset="0"/>
                <a:cs typeface="Times New Roman" panose="02020603050405020304" pitchFamily="18" charset="0"/>
              </a:rPr>
              <a:t>26 For this reason God gave them up to dishonorable passions. For their women exchanged natural relations for those that are contrary to nature; 27 and the men likewise gave up natural relations with women and were consumed with passion for one another, men committing shameless acts with men and receiving in themselves the due penalty for their error.</a:t>
            </a:r>
          </a:p>
          <a:p>
            <a:pPr marL="1143000" lvl="0"/>
            <a:r>
              <a:rPr lang="en-US" sz="3200" dirty="0">
                <a:solidFill>
                  <a:prstClr val="white"/>
                </a:solidFill>
                <a:ea typeface="Calibri" panose="020F0502020204030204" pitchFamily="34" charset="0"/>
                <a:cs typeface="Times New Roman" panose="02020603050405020304" pitchFamily="18" charset="0"/>
              </a:rPr>
              <a:t>(Romans 1:18-32)</a:t>
            </a:r>
          </a:p>
        </p:txBody>
      </p:sp>
    </p:spTree>
    <p:extLst>
      <p:ext uri="{BB962C8B-B14F-4D97-AF65-F5344CB8AC3E}">
        <p14:creationId xmlns:p14="http://schemas.microsoft.com/office/powerpoint/2010/main" val="33790260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DD6E8B9-7FF7-40D8-9667-9513870201D1}"/>
              </a:ext>
            </a:extLst>
          </p:cNvPr>
          <p:cNvSpPr/>
          <p:nvPr/>
        </p:nvSpPr>
        <p:spPr>
          <a:xfrm>
            <a:off x="-942680" y="141310"/>
            <a:ext cx="9964132" cy="6494085"/>
          </a:xfrm>
          <a:prstGeom prst="rect">
            <a:avLst/>
          </a:prstGeom>
        </p:spPr>
        <p:txBody>
          <a:bodyPr wrap="square">
            <a:spAutoFit/>
          </a:bodyPr>
          <a:lstStyle/>
          <a:p>
            <a:pPr marL="1143000" lvl="0"/>
            <a:r>
              <a:rPr lang="en-US" sz="3200" dirty="0">
                <a:solidFill>
                  <a:prstClr val="white"/>
                </a:solidFill>
                <a:ea typeface="Calibri" panose="020F0502020204030204" pitchFamily="34" charset="0"/>
                <a:cs typeface="Times New Roman" panose="02020603050405020304" pitchFamily="18" charset="0"/>
              </a:rPr>
              <a:t>28 And since they did not see fit to acknowledge God, God gave them up to a debased mind to do what ought not to be done. 29 They were filled with all manner of unrighteousness, evil, covetousness, malice. They are full of envy, murder, strife, deceit, maliciousness. They are gossips, 30 slanderers, haters of God, insolent, haughty, boastful, inventors of evil, disobedient to parents, 31 foolish, faithless, heartless, ruthless. 32 Though they know God's righteous decree that those who practice such things deserve to die, they not only do them but give approval to those who practice them.</a:t>
            </a:r>
          </a:p>
          <a:p>
            <a:pPr marL="1143000" lvl="0"/>
            <a:r>
              <a:rPr lang="en-US" sz="3200" dirty="0">
                <a:solidFill>
                  <a:prstClr val="white"/>
                </a:solidFill>
                <a:ea typeface="Calibri" panose="020F0502020204030204" pitchFamily="34" charset="0"/>
                <a:cs typeface="Times New Roman" panose="02020603050405020304" pitchFamily="18" charset="0"/>
              </a:rPr>
              <a:t>(Romans 1:18-32)</a:t>
            </a:r>
          </a:p>
        </p:txBody>
      </p:sp>
    </p:spTree>
    <p:extLst>
      <p:ext uri="{BB962C8B-B14F-4D97-AF65-F5344CB8AC3E}">
        <p14:creationId xmlns:p14="http://schemas.microsoft.com/office/powerpoint/2010/main" val="35365300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F0D5D20-49F7-4A14-BA85-B76F69DE9359}"/>
              </a:ext>
            </a:extLst>
          </p:cNvPr>
          <p:cNvSpPr/>
          <p:nvPr/>
        </p:nvSpPr>
        <p:spPr>
          <a:xfrm>
            <a:off x="601132" y="1474169"/>
            <a:ext cx="7069667" cy="3046988"/>
          </a:xfrm>
          <a:prstGeom prst="rect">
            <a:avLst/>
          </a:prstGeom>
        </p:spPr>
        <p:txBody>
          <a:bodyPr wrap="square">
            <a:spAutoFit/>
          </a:bodyPr>
          <a:lstStyle/>
          <a:p>
            <a:r>
              <a:rPr lang="en-US" sz="3200" dirty="0">
                <a:solidFill>
                  <a:schemeClr val="bg1"/>
                </a:solidFill>
                <a:ea typeface="Calibri" panose="020F0502020204030204" pitchFamily="34" charset="0"/>
              </a:rPr>
              <a:t>5 Put to death therefore what is earthly in you: sexual immorality, impurity, passion, evil desire, and covetousness, which is idolatry. 6 On account of these the wrath of God is coming.</a:t>
            </a:r>
          </a:p>
          <a:p>
            <a:r>
              <a:rPr lang="en-US" sz="3200" dirty="0">
                <a:solidFill>
                  <a:schemeClr val="bg1"/>
                </a:solidFill>
                <a:ea typeface="Calibri" panose="020F0502020204030204" pitchFamily="34" charset="0"/>
              </a:rPr>
              <a:t>(Colossians 3:5-6)</a:t>
            </a:r>
            <a:endParaRPr lang="en-US" sz="3200" dirty="0">
              <a:solidFill>
                <a:schemeClr val="bg1"/>
              </a:solidFill>
            </a:endParaRPr>
          </a:p>
        </p:txBody>
      </p:sp>
    </p:spTree>
    <p:extLst>
      <p:ext uri="{BB962C8B-B14F-4D97-AF65-F5344CB8AC3E}">
        <p14:creationId xmlns:p14="http://schemas.microsoft.com/office/powerpoint/2010/main" val="1843841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90E832-1751-4FA4-8FDF-DC47ACDC13F0}"/>
              </a:ext>
            </a:extLst>
          </p:cNvPr>
          <p:cNvSpPr/>
          <p:nvPr/>
        </p:nvSpPr>
        <p:spPr>
          <a:xfrm>
            <a:off x="-448733" y="1338703"/>
            <a:ext cx="7137400" cy="4031873"/>
          </a:xfrm>
          <a:prstGeom prst="rect">
            <a:avLst/>
          </a:prstGeom>
        </p:spPr>
        <p:txBody>
          <a:bodyPr wrap="square">
            <a:spAutoFit/>
          </a:bodyPr>
          <a:lstStyle/>
          <a:p>
            <a:pPr marL="1143000" marR="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10 Because you have kept my word about patient endurance, I will keep you from the hour of trial that is coming on the whole world, to try those who dwell on the earth. </a:t>
            </a:r>
          </a:p>
          <a:p>
            <a:pPr marL="1143000" marR="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(Revelation 3:10; Church of Philadelphia)</a:t>
            </a:r>
            <a:endParaRPr lang="en-US" sz="32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67330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7DF5AB-0E76-4F37-8898-D2E2B53B1C04}"/>
              </a:ext>
            </a:extLst>
          </p:cNvPr>
          <p:cNvSpPr/>
          <p:nvPr/>
        </p:nvSpPr>
        <p:spPr>
          <a:xfrm>
            <a:off x="389465" y="513771"/>
            <a:ext cx="8085667" cy="5016758"/>
          </a:xfrm>
          <a:prstGeom prst="rect">
            <a:avLst/>
          </a:prstGeom>
        </p:spPr>
        <p:txBody>
          <a:bodyPr wrap="square">
            <a:spAutoFit/>
          </a:bodyPr>
          <a:lstStyle/>
          <a:p>
            <a:r>
              <a:rPr lang="en-US" sz="3200" dirty="0">
                <a:solidFill>
                  <a:schemeClr val="bg1"/>
                </a:solidFill>
              </a:rPr>
              <a:t>15 Then the kings of the earth and the great ones and the generals and the rich and the powerful, and everyone, slave and free, hid themselves in the caves and among the rocks of the mountains, 16 calling to the mountains and rocks, “Fall on us and hide us from the face of him who is seated on the throne, and from the wrath of the Lamb, 17 for the great day of their wrath has come, and who can stand?” </a:t>
            </a:r>
          </a:p>
          <a:p>
            <a:r>
              <a:rPr lang="en-US" sz="3200" dirty="0">
                <a:solidFill>
                  <a:schemeClr val="bg1"/>
                </a:solidFill>
              </a:rPr>
              <a:t>(Revelation 6:15-17)</a:t>
            </a:r>
          </a:p>
        </p:txBody>
      </p:sp>
    </p:spTree>
    <p:extLst>
      <p:ext uri="{BB962C8B-B14F-4D97-AF65-F5344CB8AC3E}">
        <p14:creationId xmlns:p14="http://schemas.microsoft.com/office/powerpoint/2010/main" val="37332824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AE6F0E-D925-4AE3-99EA-96CAEADC5ECB}"/>
              </a:ext>
            </a:extLst>
          </p:cNvPr>
          <p:cNvSpPr/>
          <p:nvPr/>
        </p:nvSpPr>
        <p:spPr>
          <a:xfrm>
            <a:off x="-736600" y="1171771"/>
            <a:ext cx="9414933" cy="3539430"/>
          </a:xfrm>
          <a:prstGeom prst="rect">
            <a:avLst/>
          </a:prstGeom>
        </p:spPr>
        <p:txBody>
          <a:bodyPr wrap="square">
            <a:spAutoFit/>
          </a:bodyPr>
          <a:lstStyle/>
          <a:p>
            <a:pPr marL="1143000" marR="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21 For then there will be great tribulation, such as has not been from the beginning of the world until now, no, and never will be. 22 And if those days had not been cut short, no human being would be saved. But for the sake of the elect those days will be cut short. </a:t>
            </a:r>
          </a:p>
          <a:p>
            <a:pPr marL="1143000" marR="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(Matthew 24:21-22)</a:t>
            </a:r>
            <a:endParaRPr lang="en-US" sz="32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77993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B0C637-C9A1-4877-8C9E-0D8D974295D5}"/>
              </a:ext>
            </a:extLst>
          </p:cNvPr>
          <p:cNvSpPr/>
          <p:nvPr/>
        </p:nvSpPr>
        <p:spPr>
          <a:xfrm>
            <a:off x="604855" y="1308357"/>
            <a:ext cx="7847794" cy="1077218"/>
          </a:xfrm>
          <a:prstGeom prst="rect">
            <a:avLst/>
          </a:prstGeom>
        </p:spPr>
        <p:txBody>
          <a:bodyPr wrap="square">
            <a:spAutoFit/>
          </a:bodyPr>
          <a:lstStyle/>
          <a:p>
            <a:pPr marL="457200" indent="-457200">
              <a:buFont typeface="Arial" panose="020B0604020202020204" pitchFamily="34" charset="0"/>
              <a:buChar char="•"/>
            </a:pPr>
            <a:r>
              <a:rPr lang="en-US" sz="3200" dirty="0">
                <a:solidFill>
                  <a:schemeClr val="bg1"/>
                </a:solidFill>
              </a:rPr>
              <a:t>God desires for people to be drawn into His     Kingdom.</a:t>
            </a:r>
          </a:p>
        </p:txBody>
      </p:sp>
      <p:sp>
        <p:nvSpPr>
          <p:cNvPr id="3" name="TextBox 2">
            <a:extLst>
              <a:ext uri="{FF2B5EF4-FFF2-40B4-BE49-F238E27FC236}">
                <a16:creationId xmlns:a16="http://schemas.microsoft.com/office/drawing/2014/main" id="{FEA75530-C2DD-4CD0-BF5C-A785BBC00C25}"/>
              </a:ext>
            </a:extLst>
          </p:cNvPr>
          <p:cNvSpPr txBox="1"/>
          <p:nvPr/>
        </p:nvSpPr>
        <p:spPr>
          <a:xfrm>
            <a:off x="1316973" y="252153"/>
            <a:ext cx="6651370" cy="861774"/>
          </a:xfrm>
          <a:prstGeom prst="rect">
            <a:avLst/>
          </a:prstGeom>
          <a:noFill/>
        </p:spPr>
        <p:txBody>
          <a:bodyPr wrap="square" rtlCol="0">
            <a:spAutoFit/>
          </a:bodyPr>
          <a:lstStyle/>
          <a:p>
            <a:r>
              <a:rPr lang="en-US" sz="3200" b="1" dirty="0">
                <a:solidFill>
                  <a:schemeClr val="bg1"/>
                </a:solidFill>
              </a:rPr>
              <a:t>Kingdom Come: The Coming Kingdom</a:t>
            </a:r>
          </a:p>
          <a:p>
            <a:endParaRPr lang="en-US" dirty="0"/>
          </a:p>
        </p:txBody>
      </p:sp>
      <p:sp>
        <p:nvSpPr>
          <p:cNvPr id="5" name="Rectangle 4">
            <a:extLst>
              <a:ext uri="{FF2B5EF4-FFF2-40B4-BE49-F238E27FC236}">
                <a16:creationId xmlns:a16="http://schemas.microsoft.com/office/drawing/2014/main" id="{C831C891-7D06-4BE3-9453-BB5285CBADD5}"/>
              </a:ext>
            </a:extLst>
          </p:cNvPr>
          <p:cNvSpPr/>
          <p:nvPr/>
        </p:nvSpPr>
        <p:spPr>
          <a:xfrm>
            <a:off x="604855" y="2385575"/>
            <a:ext cx="6915932" cy="584775"/>
          </a:xfrm>
          <a:prstGeom prst="rect">
            <a:avLst/>
          </a:prstGeom>
        </p:spPr>
        <p:txBody>
          <a:bodyPr wrap="none">
            <a:spAutoFit/>
          </a:bodyPr>
          <a:lstStyle/>
          <a:p>
            <a:pPr marL="457200" indent="-457200">
              <a:buFont typeface="Arial" panose="020B0604020202020204" pitchFamily="34" charset="0"/>
              <a:buChar char="•"/>
            </a:pPr>
            <a:r>
              <a:rPr lang="en-US" sz="3200" dirty="0">
                <a:solidFill>
                  <a:schemeClr val="bg1"/>
                </a:solidFill>
              </a:rPr>
              <a:t>People willfully reject God's Kingdom </a:t>
            </a:r>
          </a:p>
        </p:txBody>
      </p:sp>
      <p:sp>
        <p:nvSpPr>
          <p:cNvPr id="4" name="Rectangle 3">
            <a:extLst>
              <a:ext uri="{FF2B5EF4-FFF2-40B4-BE49-F238E27FC236}">
                <a16:creationId xmlns:a16="http://schemas.microsoft.com/office/drawing/2014/main" id="{87A78077-48ED-43FF-A5DC-0B7486464294}"/>
              </a:ext>
            </a:extLst>
          </p:cNvPr>
          <p:cNvSpPr/>
          <p:nvPr/>
        </p:nvSpPr>
        <p:spPr>
          <a:xfrm>
            <a:off x="604855" y="2970350"/>
            <a:ext cx="7847794" cy="1077218"/>
          </a:xfrm>
          <a:prstGeom prst="rect">
            <a:avLst/>
          </a:prstGeom>
        </p:spPr>
        <p:txBody>
          <a:bodyPr wrap="square">
            <a:spAutoFit/>
          </a:bodyPr>
          <a:lstStyle/>
          <a:p>
            <a:pPr marL="457200" indent="-457200">
              <a:buFont typeface="Arial" panose="020B0604020202020204" pitchFamily="34" charset="0"/>
              <a:buChar char="•"/>
            </a:pPr>
            <a:r>
              <a:rPr lang="en-US" sz="3200" dirty="0">
                <a:solidFill>
                  <a:schemeClr val="bg1"/>
                </a:solidFill>
              </a:rPr>
              <a:t>There are consequences for rejecting God's Kingdom</a:t>
            </a:r>
          </a:p>
        </p:txBody>
      </p:sp>
      <p:sp>
        <p:nvSpPr>
          <p:cNvPr id="7" name="Rectangle 6">
            <a:extLst>
              <a:ext uri="{FF2B5EF4-FFF2-40B4-BE49-F238E27FC236}">
                <a16:creationId xmlns:a16="http://schemas.microsoft.com/office/drawing/2014/main" id="{69D8F08D-3F2A-4F7F-AF93-8A17B7F31FE2}"/>
              </a:ext>
            </a:extLst>
          </p:cNvPr>
          <p:cNvSpPr/>
          <p:nvPr/>
        </p:nvSpPr>
        <p:spPr>
          <a:xfrm>
            <a:off x="604855" y="4047568"/>
            <a:ext cx="6170472" cy="584775"/>
          </a:xfrm>
          <a:prstGeom prst="rect">
            <a:avLst/>
          </a:prstGeom>
        </p:spPr>
        <p:txBody>
          <a:bodyPr wrap="none">
            <a:spAutoFit/>
          </a:bodyPr>
          <a:lstStyle/>
          <a:p>
            <a:pPr marL="457200" indent="-457200">
              <a:buFont typeface="Arial" panose="020B0604020202020204" pitchFamily="34" charset="0"/>
              <a:buChar char="•"/>
            </a:pPr>
            <a:r>
              <a:rPr lang="en-US" sz="3200" dirty="0">
                <a:solidFill>
                  <a:schemeClr val="bg1"/>
                </a:solidFill>
              </a:rPr>
              <a:t>God's Kingdom is coming anyway</a:t>
            </a:r>
          </a:p>
        </p:txBody>
      </p:sp>
    </p:spTree>
    <p:extLst>
      <p:ext uri="{BB962C8B-B14F-4D97-AF65-F5344CB8AC3E}">
        <p14:creationId xmlns:p14="http://schemas.microsoft.com/office/powerpoint/2010/main" val="3462436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1360BD-9298-42DC-B3EE-CA698B0526A9}"/>
              </a:ext>
            </a:extLst>
          </p:cNvPr>
          <p:cNvSpPr/>
          <p:nvPr/>
        </p:nvSpPr>
        <p:spPr>
          <a:xfrm>
            <a:off x="578276" y="2022970"/>
            <a:ext cx="7802251" cy="1569660"/>
          </a:xfrm>
          <a:prstGeom prst="rect">
            <a:avLst/>
          </a:prstGeom>
        </p:spPr>
        <p:txBody>
          <a:bodyPr wrap="square">
            <a:spAutoFit/>
          </a:bodyPr>
          <a:lstStyle/>
          <a:p>
            <a:pPr marR="0" lvl="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2 “I know that you can do all things, and that no purpose of yours can be thwarted. </a:t>
            </a:r>
          </a:p>
          <a:p>
            <a:pPr marR="0" lvl="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(Job 42:2)</a:t>
            </a:r>
            <a:endParaRPr lang="en-US" sz="32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9594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92C487-6BEF-4DB3-800A-C79D2A048554}"/>
              </a:ext>
            </a:extLst>
          </p:cNvPr>
          <p:cNvSpPr/>
          <p:nvPr/>
        </p:nvSpPr>
        <p:spPr>
          <a:xfrm>
            <a:off x="757286" y="1327071"/>
            <a:ext cx="7255498" cy="2554545"/>
          </a:xfrm>
          <a:prstGeom prst="rect">
            <a:avLst/>
          </a:prstGeom>
        </p:spPr>
        <p:txBody>
          <a:bodyPr wrap="square">
            <a:spAutoFit/>
          </a:bodyPr>
          <a:lstStyle/>
          <a:p>
            <a:r>
              <a:rPr lang="en-US" sz="3200" dirty="0">
                <a:solidFill>
                  <a:schemeClr val="bg1"/>
                </a:solidFill>
                <a:ea typeface="Calibri" panose="020F0502020204030204" pitchFamily="34" charset="0"/>
              </a:rPr>
              <a:t>"I will put enmity between you and the woman, and between your offspring and her offspring; he shall bruise your head, and you shall bruise his heel.” </a:t>
            </a:r>
          </a:p>
          <a:p>
            <a:r>
              <a:rPr lang="en-US" sz="3200" dirty="0">
                <a:solidFill>
                  <a:schemeClr val="bg1"/>
                </a:solidFill>
                <a:ea typeface="Calibri" panose="020F0502020204030204" pitchFamily="34" charset="0"/>
              </a:rPr>
              <a:t>(Genesis 3:15)</a:t>
            </a:r>
            <a:endParaRPr lang="en-US" sz="3200" dirty="0">
              <a:solidFill>
                <a:schemeClr val="bg1"/>
              </a:solidFill>
            </a:endParaRPr>
          </a:p>
        </p:txBody>
      </p:sp>
    </p:spTree>
    <p:extLst>
      <p:ext uri="{BB962C8B-B14F-4D97-AF65-F5344CB8AC3E}">
        <p14:creationId xmlns:p14="http://schemas.microsoft.com/office/powerpoint/2010/main" val="9900002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838AA5-6400-454A-890F-7180D6E68875}"/>
              </a:ext>
            </a:extLst>
          </p:cNvPr>
          <p:cNvSpPr/>
          <p:nvPr/>
        </p:nvSpPr>
        <p:spPr>
          <a:xfrm>
            <a:off x="766812" y="1793053"/>
            <a:ext cx="7029651" cy="2062103"/>
          </a:xfrm>
          <a:prstGeom prst="rect">
            <a:avLst/>
          </a:prstGeom>
        </p:spPr>
        <p:txBody>
          <a:bodyPr wrap="square">
            <a:spAutoFit/>
          </a:bodyPr>
          <a:lstStyle/>
          <a:p>
            <a:pPr marR="0" lvl="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24 The Lord of hosts has sworn: “As I have planned, so shall it be, and as I have purposed, so shall it stand" </a:t>
            </a:r>
          </a:p>
          <a:p>
            <a:pPr marR="0" lvl="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(Isaiah 14:24)</a:t>
            </a:r>
            <a:endParaRPr lang="en-US" sz="32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17073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B1F3AA-273D-4C48-8BF1-8357CC07B42C}"/>
              </a:ext>
            </a:extLst>
          </p:cNvPr>
          <p:cNvSpPr/>
          <p:nvPr/>
        </p:nvSpPr>
        <p:spPr>
          <a:xfrm>
            <a:off x="718686" y="2018180"/>
            <a:ext cx="7433912" cy="1569660"/>
          </a:xfrm>
          <a:prstGeom prst="rect">
            <a:avLst/>
          </a:prstGeom>
        </p:spPr>
        <p:txBody>
          <a:bodyPr wrap="square">
            <a:spAutoFit/>
          </a:bodyPr>
          <a:lstStyle/>
          <a:p>
            <a:pPr marR="0" lvl="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30 No wisdom, no understanding, no counsel can avail against the Lord. (Proverbs 21:30)</a:t>
            </a:r>
            <a:endParaRPr lang="en-US" sz="32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8956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269DC9C-33A6-42C6-ABE7-0CC5003CBEC0}"/>
              </a:ext>
            </a:extLst>
          </p:cNvPr>
          <p:cNvSpPr/>
          <p:nvPr/>
        </p:nvSpPr>
        <p:spPr>
          <a:xfrm>
            <a:off x="545431" y="882921"/>
            <a:ext cx="7578291" cy="4524315"/>
          </a:xfrm>
          <a:prstGeom prst="rect">
            <a:avLst/>
          </a:prstGeom>
        </p:spPr>
        <p:txBody>
          <a:bodyPr wrap="square">
            <a:spAutoFit/>
          </a:bodyPr>
          <a:lstStyle/>
          <a:p>
            <a:pPr marR="0" lvl="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8 “Remember this and stand firm, recall it to mind, you transgressors, 9 remember the former things of old; for I am God, and there is no other; I am God, and there is none like me, 10 declaring the end from the beginning and from ancient times things not yet done, saying, ‘My counsel shall stand, and I will accomplish all my purpose,’ </a:t>
            </a:r>
          </a:p>
          <a:p>
            <a:pPr marR="0" lvl="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(Isaiah 46:8-10)</a:t>
            </a:r>
            <a:endParaRPr lang="en-US" sz="32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07361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3CC2F14-E680-4923-90FA-F12619EADA18}"/>
              </a:ext>
            </a:extLst>
          </p:cNvPr>
          <p:cNvSpPr/>
          <p:nvPr/>
        </p:nvSpPr>
        <p:spPr>
          <a:xfrm>
            <a:off x="423511" y="562584"/>
            <a:ext cx="7632834" cy="5509200"/>
          </a:xfrm>
          <a:prstGeom prst="rect">
            <a:avLst/>
          </a:prstGeom>
        </p:spPr>
        <p:txBody>
          <a:bodyPr wrap="square">
            <a:spAutoFit/>
          </a:bodyPr>
          <a:lstStyle/>
          <a:p>
            <a:pPr marR="0" lvl="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1 Why do the nations rage and the peoples plot in vain? 2 The kings of the earth set themselves, and the rulers take counsel together, against the Lord and against his Anointed, saying, 3 “Let us burst their bonds apart and cast away their cords from us.” 4 He who sits in the heavens laughs; the Lord holds them in derision. 5 Then he will speak to them in his wrath, and terrify them in his fury, saying, </a:t>
            </a:r>
          </a:p>
          <a:p>
            <a:pPr marR="0" lvl="0">
              <a:spcBef>
                <a:spcPts val="0"/>
              </a:spcBef>
              <a:spcAft>
                <a:spcPts val="0"/>
              </a:spcAft>
            </a:pPr>
            <a:r>
              <a:rPr lang="en-US" sz="3200" dirty="0">
                <a:solidFill>
                  <a:schemeClr val="bg1"/>
                </a:solidFill>
                <a:ea typeface="Calibri" panose="020F0502020204030204" pitchFamily="34" charset="0"/>
                <a:cs typeface="Times New Roman" panose="02020603050405020304" pitchFamily="18" charset="0"/>
              </a:rPr>
              <a:t>(Psalm 2)</a:t>
            </a:r>
            <a:endParaRPr lang="en-US" sz="32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57995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64D8FC2-6845-4F58-9021-A1206937B3E0}"/>
              </a:ext>
            </a:extLst>
          </p:cNvPr>
          <p:cNvSpPr/>
          <p:nvPr/>
        </p:nvSpPr>
        <p:spPr>
          <a:xfrm>
            <a:off x="381801" y="939060"/>
            <a:ext cx="7915175" cy="4524315"/>
          </a:xfrm>
          <a:prstGeom prst="rect">
            <a:avLst/>
          </a:prstGeom>
        </p:spPr>
        <p:txBody>
          <a:bodyPr wrap="square">
            <a:spAutoFit/>
          </a:bodyPr>
          <a:lstStyle/>
          <a:p>
            <a:r>
              <a:rPr lang="en-US" sz="3200" dirty="0">
                <a:solidFill>
                  <a:schemeClr val="bg1"/>
                </a:solidFill>
                <a:ea typeface="Calibri" panose="020F0502020204030204" pitchFamily="34" charset="0"/>
                <a:cs typeface="Times New Roman" panose="02020603050405020304" pitchFamily="18" charset="0"/>
              </a:rPr>
              <a:t>6 “As for me, I have set my King on Zion, my holy hill.” 7 I will tell of the decree: The Lord said to me, “You are my Son; today I have begotten you. 8 Ask of me, and I will make the nations your heritage, and the ends of the earth your possession. 9 You shall break them with a rod of iron and dash them in pieces like a potter's vessel.” </a:t>
            </a:r>
          </a:p>
          <a:p>
            <a:r>
              <a:rPr lang="en-US" sz="3200" dirty="0">
                <a:solidFill>
                  <a:schemeClr val="bg1"/>
                </a:solidFill>
                <a:ea typeface="Calibri" panose="020F0502020204030204" pitchFamily="34" charset="0"/>
                <a:cs typeface="Times New Roman" panose="02020603050405020304" pitchFamily="18" charset="0"/>
              </a:rPr>
              <a:t>(Psalm 2)</a:t>
            </a:r>
            <a:endParaRPr lang="en-US" sz="3200" dirty="0"/>
          </a:p>
        </p:txBody>
      </p:sp>
    </p:spTree>
    <p:extLst>
      <p:ext uri="{BB962C8B-B14F-4D97-AF65-F5344CB8AC3E}">
        <p14:creationId xmlns:p14="http://schemas.microsoft.com/office/powerpoint/2010/main" val="25955650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7375B3-E4C6-41C6-A6DD-BAF8F19A3328}"/>
              </a:ext>
            </a:extLst>
          </p:cNvPr>
          <p:cNvSpPr/>
          <p:nvPr/>
        </p:nvSpPr>
        <p:spPr>
          <a:xfrm>
            <a:off x="458803" y="1285048"/>
            <a:ext cx="7886299" cy="3539430"/>
          </a:xfrm>
          <a:prstGeom prst="rect">
            <a:avLst/>
          </a:prstGeom>
        </p:spPr>
        <p:txBody>
          <a:bodyPr wrap="square">
            <a:spAutoFit/>
          </a:bodyPr>
          <a:lstStyle/>
          <a:p>
            <a:r>
              <a:rPr lang="en-US" sz="3200" dirty="0">
                <a:solidFill>
                  <a:schemeClr val="bg1"/>
                </a:solidFill>
                <a:ea typeface="Calibri" panose="020F0502020204030204" pitchFamily="34" charset="0"/>
                <a:cs typeface="Times New Roman" panose="02020603050405020304" pitchFamily="18" charset="0"/>
              </a:rPr>
              <a:t>10 Now therefore, O kings, be wise; be warned, O rulers of the earth. 11 Serve the Lord with fear, and rejoice with trembling. 12 Kiss the Son, lest he be angry, and you perish in the way, for his wrath is quickly kindled. Blessed are all who take refuge in him. </a:t>
            </a:r>
          </a:p>
          <a:p>
            <a:r>
              <a:rPr lang="en-US" sz="3200" dirty="0">
                <a:solidFill>
                  <a:schemeClr val="bg1"/>
                </a:solidFill>
                <a:ea typeface="Calibri" panose="020F0502020204030204" pitchFamily="34" charset="0"/>
                <a:cs typeface="Times New Roman" panose="02020603050405020304" pitchFamily="18" charset="0"/>
              </a:rPr>
              <a:t>(Psalm 2)</a:t>
            </a:r>
            <a:endParaRPr lang="en-US" sz="3200" dirty="0"/>
          </a:p>
        </p:txBody>
      </p:sp>
    </p:spTree>
    <p:extLst>
      <p:ext uri="{BB962C8B-B14F-4D97-AF65-F5344CB8AC3E}">
        <p14:creationId xmlns:p14="http://schemas.microsoft.com/office/powerpoint/2010/main" val="2673859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A5DB2D-F572-46DC-A4EE-733A38E4AA07}"/>
              </a:ext>
            </a:extLst>
          </p:cNvPr>
          <p:cNvSpPr/>
          <p:nvPr/>
        </p:nvSpPr>
        <p:spPr>
          <a:xfrm>
            <a:off x="229384" y="123398"/>
            <a:ext cx="7670277" cy="6555641"/>
          </a:xfrm>
          <a:prstGeom prst="rect">
            <a:avLst/>
          </a:prstGeom>
        </p:spPr>
        <p:txBody>
          <a:bodyPr wrap="square">
            <a:spAutoFit/>
          </a:bodyPr>
          <a:lstStyle/>
          <a:p>
            <a:pPr marR="0" lvl="0">
              <a:spcBef>
                <a:spcPts val="0"/>
              </a:spcBef>
              <a:spcAft>
                <a:spcPts val="0"/>
              </a:spcAft>
            </a:pPr>
            <a:r>
              <a:rPr lang="en-US" sz="2800" dirty="0">
                <a:solidFill>
                  <a:schemeClr val="bg1"/>
                </a:solidFill>
                <a:ea typeface="Calibri" panose="020F0502020204030204" pitchFamily="34" charset="0"/>
                <a:cs typeface="Times New Roman" panose="02020603050405020304" pitchFamily="18" charset="0"/>
              </a:rPr>
              <a:t>11 Then I saw heaven opened, and behold, a white horse! The one sitting on it is called Faithful and True, and in righteousness he judges and makes war. 12 His eyes are like a flame of fire, and on his head are many diadems, and he has a name written that no one knows but himself. 13 He is clothed in a robe dipped in blood, and the name by which he is called is The Word of God. 14 And the armies of heaven, arrayed in fine linen, white and pure, were following him on white horses. 15 From his mouth comes a sharp sword with which to strike down the nations, and he will rule them with a rod of iron. He will tread the winepress of the fury of the wrath of God the Almighty. </a:t>
            </a:r>
          </a:p>
          <a:p>
            <a:pPr marR="0" lvl="0">
              <a:spcBef>
                <a:spcPts val="0"/>
              </a:spcBef>
              <a:spcAft>
                <a:spcPts val="0"/>
              </a:spcAft>
            </a:pPr>
            <a:r>
              <a:rPr lang="en-US" sz="2800" dirty="0">
                <a:solidFill>
                  <a:schemeClr val="bg1"/>
                </a:solidFill>
                <a:ea typeface="Calibri" panose="020F0502020204030204" pitchFamily="34" charset="0"/>
                <a:cs typeface="Times New Roman" panose="02020603050405020304" pitchFamily="18" charset="0"/>
              </a:rPr>
              <a:t>(Revelation 19:11-21)</a:t>
            </a:r>
            <a:endParaRPr lang="en-US" sz="2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12859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C8FE5C1-8923-41BF-BC6E-49679DC9C084}"/>
              </a:ext>
            </a:extLst>
          </p:cNvPr>
          <p:cNvSpPr/>
          <p:nvPr/>
        </p:nvSpPr>
        <p:spPr>
          <a:xfrm>
            <a:off x="172823" y="582067"/>
            <a:ext cx="7887093" cy="5693866"/>
          </a:xfrm>
          <a:prstGeom prst="rect">
            <a:avLst/>
          </a:prstGeom>
        </p:spPr>
        <p:txBody>
          <a:bodyPr wrap="square">
            <a:spAutoFit/>
          </a:bodyPr>
          <a:lstStyle/>
          <a:p>
            <a:r>
              <a:rPr lang="en-US" sz="2800" dirty="0">
                <a:solidFill>
                  <a:schemeClr val="bg1"/>
                </a:solidFill>
                <a:ea typeface="Calibri" panose="020F0502020204030204" pitchFamily="34" charset="0"/>
                <a:cs typeface="Times New Roman" panose="02020603050405020304" pitchFamily="18" charset="0"/>
              </a:rPr>
              <a:t>16 On his robe and on his thigh he has a name written, King of kings and Lord of lords. 17 Then I saw an angel standing in the sun, and with a loud voice he called to all the birds that fly directly overhead, “Come, gather for the great supper of God, 18 to eat the flesh of kings, the flesh of captains, the flesh of mighty men, the flesh of horses and their riders, and the flesh of all men, both free and slave, both small and great.” 19 And I saw the beast and the kings of the earth with their armies gathered to make war against him who was sitting on the horse and against his army. </a:t>
            </a:r>
          </a:p>
          <a:p>
            <a:r>
              <a:rPr lang="en-US" sz="2800" dirty="0">
                <a:solidFill>
                  <a:schemeClr val="bg1"/>
                </a:solidFill>
                <a:ea typeface="Calibri" panose="020F0502020204030204" pitchFamily="34" charset="0"/>
                <a:cs typeface="Times New Roman" panose="02020603050405020304" pitchFamily="18" charset="0"/>
              </a:rPr>
              <a:t>(Revelation 19:11-21)</a:t>
            </a:r>
            <a:endParaRPr lang="en-US" sz="2800" dirty="0"/>
          </a:p>
        </p:txBody>
      </p:sp>
    </p:spTree>
    <p:extLst>
      <p:ext uri="{BB962C8B-B14F-4D97-AF65-F5344CB8AC3E}">
        <p14:creationId xmlns:p14="http://schemas.microsoft.com/office/powerpoint/2010/main" val="19184034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8F8B80-9041-4424-AB86-859502ADCBC7}"/>
              </a:ext>
            </a:extLst>
          </p:cNvPr>
          <p:cNvSpPr/>
          <p:nvPr/>
        </p:nvSpPr>
        <p:spPr>
          <a:xfrm>
            <a:off x="285947" y="870244"/>
            <a:ext cx="7670276" cy="4401205"/>
          </a:xfrm>
          <a:prstGeom prst="rect">
            <a:avLst/>
          </a:prstGeom>
        </p:spPr>
        <p:txBody>
          <a:bodyPr wrap="square">
            <a:spAutoFit/>
          </a:bodyPr>
          <a:lstStyle/>
          <a:p>
            <a:r>
              <a:rPr lang="en-US" sz="2800" dirty="0">
                <a:solidFill>
                  <a:schemeClr val="bg1"/>
                </a:solidFill>
                <a:ea typeface="Calibri" panose="020F0502020204030204" pitchFamily="34" charset="0"/>
                <a:cs typeface="Times New Roman" panose="02020603050405020304" pitchFamily="18" charset="0"/>
              </a:rPr>
              <a:t>20 And the beast was captured, and with it the false prophet who in its presence had done the signs by which he deceived those who had received the mark of the beast and those who worshiped its image. These two were thrown alive into the lake of fire that burns with sulfur. 21 And the rest were slain by the sword that came from the mouth of him who was sitting on the horse, and all the birds were gorged with their flesh. </a:t>
            </a:r>
          </a:p>
          <a:p>
            <a:r>
              <a:rPr lang="en-US" sz="2800" dirty="0">
                <a:solidFill>
                  <a:schemeClr val="bg1"/>
                </a:solidFill>
                <a:ea typeface="Calibri" panose="020F0502020204030204" pitchFamily="34" charset="0"/>
                <a:cs typeface="Times New Roman" panose="02020603050405020304" pitchFamily="18" charset="0"/>
              </a:rPr>
              <a:t>(Revelation 19:11-21)</a:t>
            </a:r>
            <a:endParaRPr lang="en-US" sz="2800" dirty="0"/>
          </a:p>
        </p:txBody>
      </p:sp>
    </p:spTree>
    <p:extLst>
      <p:ext uri="{BB962C8B-B14F-4D97-AF65-F5344CB8AC3E}">
        <p14:creationId xmlns:p14="http://schemas.microsoft.com/office/powerpoint/2010/main" val="38918164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90689C-7EEB-4EE7-AC78-DBBA72305215}"/>
              </a:ext>
            </a:extLst>
          </p:cNvPr>
          <p:cNvSpPr/>
          <p:nvPr/>
        </p:nvSpPr>
        <p:spPr>
          <a:xfrm>
            <a:off x="311084" y="354451"/>
            <a:ext cx="8069345" cy="6124754"/>
          </a:xfrm>
          <a:prstGeom prst="rect">
            <a:avLst/>
          </a:prstGeom>
        </p:spPr>
        <p:txBody>
          <a:bodyPr wrap="square">
            <a:spAutoFit/>
          </a:bodyPr>
          <a:lstStyle/>
          <a:p>
            <a:pPr marR="0" lvl="0">
              <a:spcBef>
                <a:spcPts val="0"/>
              </a:spcBef>
              <a:spcAft>
                <a:spcPts val="0"/>
              </a:spcAft>
            </a:pPr>
            <a:r>
              <a:rPr lang="en-US" sz="2800" dirty="0">
                <a:solidFill>
                  <a:schemeClr val="bg1"/>
                </a:solidFill>
                <a:ea typeface="Calibri" panose="020F0502020204030204" pitchFamily="34" charset="0"/>
                <a:cs typeface="Times New Roman" panose="02020603050405020304" pitchFamily="18" charset="0"/>
              </a:rPr>
              <a:t>1 Then I saw a new heaven and a new earth, for the first heaven and the first earth had passed away, and the sea was no more. 2 And I saw the holy city, new Jerusalem, coming down out of heaven from God, prepared as a bride adorned for her husband. 3 And I heard a loud voice from the throne saying, “Behold, the dwelling place of God is with man. He will dwell with them, and they  will be his people, and God himself will be with them as their God. 4 He will wipe away every tear from their eyes, and death shall be no more, neither shall there be mourning, nor crying, nor pain anymore, for the former things have passed away.”</a:t>
            </a:r>
          </a:p>
          <a:p>
            <a:pPr marR="0" lvl="0">
              <a:spcBef>
                <a:spcPts val="0"/>
              </a:spcBef>
              <a:spcAft>
                <a:spcPts val="0"/>
              </a:spcAft>
            </a:pPr>
            <a:r>
              <a:rPr lang="en-US" sz="2800" dirty="0">
                <a:solidFill>
                  <a:schemeClr val="bg1"/>
                </a:solidFill>
                <a:ea typeface="Calibri" panose="020F0502020204030204" pitchFamily="34" charset="0"/>
                <a:cs typeface="Times New Roman" panose="02020603050405020304" pitchFamily="18" charset="0"/>
              </a:rPr>
              <a:t>(Revelation 21:1-4)</a:t>
            </a:r>
            <a:endParaRPr lang="en-US" sz="2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630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14CED1E-F247-4056-935A-2A60E108B35F}"/>
              </a:ext>
            </a:extLst>
          </p:cNvPr>
          <p:cNvSpPr/>
          <p:nvPr/>
        </p:nvSpPr>
        <p:spPr>
          <a:xfrm>
            <a:off x="860982" y="2125447"/>
            <a:ext cx="7019826" cy="1569660"/>
          </a:xfrm>
          <a:prstGeom prst="rect">
            <a:avLst/>
          </a:prstGeom>
        </p:spPr>
        <p:txBody>
          <a:bodyPr wrap="square">
            <a:spAutoFit/>
          </a:bodyPr>
          <a:lstStyle/>
          <a:p>
            <a:r>
              <a:rPr lang="en-US" sz="3200" dirty="0">
                <a:solidFill>
                  <a:schemeClr val="bg1"/>
                </a:solidFill>
                <a:ea typeface="Calibri" panose="020F0502020204030204" pitchFamily="34" charset="0"/>
              </a:rPr>
              <a:t>The reason the Son of God appeared was to destroy the works of the devil.</a:t>
            </a:r>
          </a:p>
          <a:p>
            <a:r>
              <a:rPr lang="en-US" sz="3200" dirty="0">
                <a:solidFill>
                  <a:schemeClr val="bg1"/>
                </a:solidFill>
                <a:ea typeface="Calibri" panose="020F0502020204030204" pitchFamily="34" charset="0"/>
              </a:rPr>
              <a:t> (1 John 3:8)</a:t>
            </a:r>
            <a:endParaRPr lang="en-US" sz="3200" dirty="0">
              <a:solidFill>
                <a:schemeClr val="bg1"/>
              </a:solidFill>
            </a:endParaRPr>
          </a:p>
        </p:txBody>
      </p:sp>
    </p:spTree>
    <p:extLst>
      <p:ext uri="{BB962C8B-B14F-4D97-AF65-F5344CB8AC3E}">
        <p14:creationId xmlns:p14="http://schemas.microsoft.com/office/powerpoint/2010/main" val="39562926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B0C637-C9A1-4877-8C9E-0D8D974295D5}"/>
              </a:ext>
            </a:extLst>
          </p:cNvPr>
          <p:cNvSpPr/>
          <p:nvPr/>
        </p:nvSpPr>
        <p:spPr>
          <a:xfrm>
            <a:off x="604855" y="1308357"/>
            <a:ext cx="7847794" cy="1077218"/>
          </a:xfrm>
          <a:prstGeom prst="rect">
            <a:avLst/>
          </a:prstGeom>
        </p:spPr>
        <p:txBody>
          <a:bodyPr wrap="square">
            <a:spAutoFit/>
          </a:bodyPr>
          <a:lstStyle/>
          <a:p>
            <a:pPr marL="457200" indent="-457200">
              <a:buFont typeface="Arial" panose="020B0604020202020204" pitchFamily="34" charset="0"/>
              <a:buChar char="•"/>
            </a:pPr>
            <a:r>
              <a:rPr lang="en-US" sz="3200" dirty="0">
                <a:solidFill>
                  <a:schemeClr val="bg1"/>
                </a:solidFill>
              </a:rPr>
              <a:t>God desires for people to be drawn into His     Kingdom.</a:t>
            </a:r>
          </a:p>
        </p:txBody>
      </p:sp>
      <p:sp>
        <p:nvSpPr>
          <p:cNvPr id="3" name="TextBox 2">
            <a:extLst>
              <a:ext uri="{FF2B5EF4-FFF2-40B4-BE49-F238E27FC236}">
                <a16:creationId xmlns:a16="http://schemas.microsoft.com/office/drawing/2014/main" id="{FEA75530-C2DD-4CD0-BF5C-A785BBC00C25}"/>
              </a:ext>
            </a:extLst>
          </p:cNvPr>
          <p:cNvSpPr txBox="1"/>
          <p:nvPr/>
        </p:nvSpPr>
        <p:spPr>
          <a:xfrm>
            <a:off x="1316973" y="252153"/>
            <a:ext cx="6651370" cy="861774"/>
          </a:xfrm>
          <a:prstGeom prst="rect">
            <a:avLst/>
          </a:prstGeom>
          <a:noFill/>
        </p:spPr>
        <p:txBody>
          <a:bodyPr wrap="square" rtlCol="0">
            <a:spAutoFit/>
          </a:bodyPr>
          <a:lstStyle/>
          <a:p>
            <a:r>
              <a:rPr lang="en-US" sz="3200" b="1" dirty="0">
                <a:solidFill>
                  <a:schemeClr val="bg1"/>
                </a:solidFill>
              </a:rPr>
              <a:t>Kingdom Come: The Coming Kingdom</a:t>
            </a:r>
          </a:p>
          <a:p>
            <a:endParaRPr lang="en-US" dirty="0"/>
          </a:p>
        </p:txBody>
      </p:sp>
      <p:sp>
        <p:nvSpPr>
          <p:cNvPr id="5" name="Rectangle 4">
            <a:extLst>
              <a:ext uri="{FF2B5EF4-FFF2-40B4-BE49-F238E27FC236}">
                <a16:creationId xmlns:a16="http://schemas.microsoft.com/office/drawing/2014/main" id="{C831C891-7D06-4BE3-9453-BB5285CBADD5}"/>
              </a:ext>
            </a:extLst>
          </p:cNvPr>
          <p:cNvSpPr/>
          <p:nvPr/>
        </p:nvSpPr>
        <p:spPr>
          <a:xfrm>
            <a:off x="604855" y="2385575"/>
            <a:ext cx="6915932" cy="584775"/>
          </a:xfrm>
          <a:prstGeom prst="rect">
            <a:avLst/>
          </a:prstGeom>
        </p:spPr>
        <p:txBody>
          <a:bodyPr wrap="none">
            <a:spAutoFit/>
          </a:bodyPr>
          <a:lstStyle/>
          <a:p>
            <a:pPr marL="457200" indent="-457200">
              <a:buFont typeface="Arial" panose="020B0604020202020204" pitchFamily="34" charset="0"/>
              <a:buChar char="•"/>
            </a:pPr>
            <a:r>
              <a:rPr lang="en-US" sz="3200" dirty="0">
                <a:solidFill>
                  <a:schemeClr val="bg1"/>
                </a:solidFill>
              </a:rPr>
              <a:t>People willfully reject God's Kingdom </a:t>
            </a:r>
          </a:p>
        </p:txBody>
      </p:sp>
      <p:sp>
        <p:nvSpPr>
          <p:cNvPr id="4" name="Rectangle 3">
            <a:extLst>
              <a:ext uri="{FF2B5EF4-FFF2-40B4-BE49-F238E27FC236}">
                <a16:creationId xmlns:a16="http://schemas.microsoft.com/office/drawing/2014/main" id="{87A78077-48ED-43FF-A5DC-0B7486464294}"/>
              </a:ext>
            </a:extLst>
          </p:cNvPr>
          <p:cNvSpPr/>
          <p:nvPr/>
        </p:nvSpPr>
        <p:spPr>
          <a:xfrm>
            <a:off x="604855" y="2970350"/>
            <a:ext cx="7847794" cy="1077218"/>
          </a:xfrm>
          <a:prstGeom prst="rect">
            <a:avLst/>
          </a:prstGeom>
        </p:spPr>
        <p:txBody>
          <a:bodyPr wrap="square">
            <a:spAutoFit/>
          </a:bodyPr>
          <a:lstStyle/>
          <a:p>
            <a:pPr marL="457200" indent="-457200">
              <a:buFont typeface="Arial" panose="020B0604020202020204" pitchFamily="34" charset="0"/>
              <a:buChar char="•"/>
            </a:pPr>
            <a:r>
              <a:rPr lang="en-US" sz="3200" dirty="0">
                <a:solidFill>
                  <a:schemeClr val="bg1"/>
                </a:solidFill>
              </a:rPr>
              <a:t>There are consequences for rejecting God's Kingdom</a:t>
            </a:r>
          </a:p>
        </p:txBody>
      </p:sp>
      <p:sp>
        <p:nvSpPr>
          <p:cNvPr id="7" name="Rectangle 6">
            <a:extLst>
              <a:ext uri="{FF2B5EF4-FFF2-40B4-BE49-F238E27FC236}">
                <a16:creationId xmlns:a16="http://schemas.microsoft.com/office/drawing/2014/main" id="{69D8F08D-3F2A-4F7F-AF93-8A17B7F31FE2}"/>
              </a:ext>
            </a:extLst>
          </p:cNvPr>
          <p:cNvSpPr/>
          <p:nvPr/>
        </p:nvSpPr>
        <p:spPr>
          <a:xfrm>
            <a:off x="604855" y="4047568"/>
            <a:ext cx="6170472" cy="584775"/>
          </a:xfrm>
          <a:prstGeom prst="rect">
            <a:avLst/>
          </a:prstGeom>
        </p:spPr>
        <p:txBody>
          <a:bodyPr wrap="none">
            <a:spAutoFit/>
          </a:bodyPr>
          <a:lstStyle/>
          <a:p>
            <a:pPr marL="457200" indent="-457200">
              <a:buFont typeface="Arial" panose="020B0604020202020204" pitchFamily="34" charset="0"/>
              <a:buChar char="•"/>
            </a:pPr>
            <a:r>
              <a:rPr lang="en-US" sz="3200" dirty="0">
                <a:solidFill>
                  <a:schemeClr val="bg1"/>
                </a:solidFill>
              </a:rPr>
              <a:t>God's Kingdom is coming anyway</a:t>
            </a:r>
          </a:p>
        </p:txBody>
      </p:sp>
    </p:spTree>
    <p:extLst>
      <p:ext uri="{BB962C8B-B14F-4D97-AF65-F5344CB8AC3E}">
        <p14:creationId xmlns:p14="http://schemas.microsoft.com/office/powerpoint/2010/main" val="26821695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4160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B0C637-C9A1-4877-8C9E-0D8D974295D5}"/>
              </a:ext>
            </a:extLst>
          </p:cNvPr>
          <p:cNvSpPr/>
          <p:nvPr/>
        </p:nvSpPr>
        <p:spPr>
          <a:xfrm>
            <a:off x="604855" y="1308357"/>
            <a:ext cx="7847794" cy="1077218"/>
          </a:xfrm>
          <a:prstGeom prst="rect">
            <a:avLst/>
          </a:prstGeom>
        </p:spPr>
        <p:txBody>
          <a:bodyPr wrap="square">
            <a:spAutoFit/>
          </a:bodyPr>
          <a:lstStyle/>
          <a:p>
            <a:pPr marL="457200" indent="-457200">
              <a:buFont typeface="Arial" panose="020B0604020202020204" pitchFamily="34" charset="0"/>
              <a:buChar char="•"/>
            </a:pPr>
            <a:r>
              <a:rPr lang="en-US" sz="3200" dirty="0">
                <a:solidFill>
                  <a:schemeClr val="bg1"/>
                </a:solidFill>
              </a:rPr>
              <a:t>God desires for people to be drawn into His     Kingdom.</a:t>
            </a:r>
          </a:p>
        </p:txBody>
      </p:sp>
      <p:sp>
        <p:nvSpPr>
          <p:cNvPr id="3" name="TextBox 2">
            <a:extLst>
              <a:ext uri="{FF2B5EF4-FFF2-40B4-BE49-F238E27FC236}">
                <a16:creationId xmlns:a16="http://schemas.microsoft.com/office/drawing/2014/main" id="{FEA75530-C2DD-4CD0-BF5C-A785BBC00C25}"/>
              </a:ext>
            </a:extLst>
          </p:cNvPr>
          <p:cNvSpPr txBox="1"/>
          <p:nvPr/>
        </p:nvSpPr>
        <p:spPr>
          <a:xfrm>
            <a:off x="1316973" y="252153"/>
            <a:ext cx="6651370" cy="861774"/>
          </a:xfrm>
          <a:prstGeom prst="rect">
            <a:avLst/>
          </a:prstGeom>
          <a:noFill/>
        </p:spPr>
        <p:txBody>
          <a:bodyPr wrap="square" rtlCol="0">
            <a:spAutoFit/>
          </a:bodyPr>
          <a:lstStyle/>
          <a:p>
            <a:r>
              <a:rPr lang="en-US" sz="3200" b="1" dirty="0">
                <a:solidFill>
                  <a:schemeClr val="bg1"/>
                </a:solidFill>
              </a:rPr>
              <a:t>Kingdom Come: The Coming Kingdom</a:t>
            </a:r>
          </a:p>
          <a:p>
            <a:endParaRPr lang="en-US" dirty="0"/>
          </a:p>
        </p:txBody>
      </p:sp>
    </p:spTree>
    <p:extLst>
      <p:ext uri="{BB962C8B-B14F-4D97-AF65-F5344CB8AC3E}">
        <p14:creationId xmlns:p14="http://schemas.microsoft.com/office/powerpoint/2010/main" val="3869477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AB123D-8F22-48B0-A003-C92B4C8159CB}"/>
              </a:ext>
            </a:extLst>
          </p:cNvPr>
          <p:cNvSpPr/>
          <p:nvPr/>
        </p:nvSpPr>
        <p:spPr>
          <a:xfrm>
            <a:off x="-772997" y="303917"/>
            <a:ext cx="9964132" cy="6001643"/>
          </a:xfrm>
          <a:prstGeom prst="rect">
            <a:avLst/>
          </a:prstGeom>
        </p:spPr>
        <p:txBody>
          <a:bodyPr wrap="square">
            <a:spAutoFit/>
          </a:bodyPr>
          <a:lstStyle/>
          <a:p>
            <a:pPr marL="1143000" marR="0">
              <a:spcBef>
                <a:spcPts val="0"/>
              </a:spcBef>
              <a:spcAft>
                <a:spcPts val="0"/>
              </a:spcAft>
            </a:pPr>
            <a:r>
              <a:rPr lang="en-US" sz="3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41 And when he drew near and saw the city, he wept over it, 42 saying, “Would that you, even you, had known on this day the things that make for peace! But now they are hidden from your eyes. 43 For the days will come upon you, when your enemies will set up a barricade around you and surround you and hem you in on every side 44 and tear you down to the ground, you and your children within you. And they will not leave one stone upon another in you, because you did not know the time of your visitation.” </a:t>
            </a:r>
          </a:p>
          <a:p>
            <a:pPr marL="1143000" marR="0">
              <a:spcBef>
                <a:spcPts val="0"/>
              </a:spcBef>
              <a:spcAft>
                <a:spcPts val="0"/>
              </a:spcAft>
            </a:pPr>
            <a:r>
              <a:rPr lang="en-US" sz="3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(Luke 19:41-44)</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8814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800B61-7B3A-455B-B0EA-ECDB80A90550}"/>
              </a:ext>
            </a:extLst>
          </p:cNvPr>
          <p:cNvSpPr/>
          <p:nvPr/>
        </p:nvSpPr>
        <p:spPr>
          <a:xfrm>
            <a:off x="364843" y="1484951"/>
            <a:ext cx="8055428" cy="3293209"/>
          </a:xfrm>
          <a:prstGeom prst="rect">
            <a:avLst/>
          </a:prstGeom>
        </p:spPr>
        <p:txBody>
          <a:bodyPr wrap="square">
            <a:spAutoFit/>
          </a:bodyPr>
          <a:lstStyle/>
          <a:p>
            <a:r>
              <a:rPr lang="en-US" sz="3200" dirty="0">
                <a:solidFill>
                  <a:schemeClr val="bg1"/>
                </a:solidFill>
              </a:rPr>
              <a:t>1 First of all, then, I urge that supplications, prayers, intercessions, and thanksgivings be made for all people, 2 for kings and all who are in high positions, that we may lead a peaceful and quiet life, godly and dignified in every way. </a:t>
            </a:r>
          </a:p>
          <a:p>
            <a:r>
              <a:rPr lang="en-US" sz="3200" dirty="0">
                <a:solidFill>
                  <a:schemeClr val="bg1"/>
                </a:solidFill>
              </a:rPr>
              <a:t> (1 Timothy 2:1-6)</a:t>
            </a:r>
          </a:p>
          <a:p>
            <a:pPr marL="342900" marR="0" lvl="0" indent="-342900">
              <a:spcBef>
                <a:spcPts val="0"/>
              </a:spcBef>
              <a:spcAft>
                <a:spcPts val="0"/>
              </a:spcAft>
              <a:buFont typeface="Times New Roman" panose="02020603050405020304" pitchFamily="18" charset="0"/>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8596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45A762-95EB-4432-9C7C-A44EE96924DA}"/>
              </a:ext>
            </a:extLst>
          </p:cNvPr>
          <p:cNvSpPr/>
          <p:nvPr/>
        </p:nvSpPr>
        <p:spPr>
          <a:xfrm>
            <a:off x="433137" y="1046551"/>
            <a:ext cx="8441356" cy="4031873"/>
          </a:xfrm>
          <a:prstGeom prst="rect">
            <a:avLst/>
          </a:prstGeom>
        </p:spPr>
        <p:txBody>
          <a:bodyPr wrap="square">
            <a:spAutoFit/>
          </a:bodyPr>
          <a:lstStyle/>
          <a:p>
            <a:r>
              <a:rPr lang="en-US" sz="3200" dirty="0">
                <a:solidFill>
                  <a:schemeClr val="bg1"/>
                </a:solidFill>
              </a:rPr>
              <a:t>3 This is good, and it is pleasing in the sight of God our Savior, 4 who desires all people to be saved and to come to the knowledge of the truth. 5 For there is one God, and there is one mediator between God and men, the man Christ Jesus, 6 who gave himself as a ransom for all, which is the testimony given at the proper time.</a:t>
            </a:r>
          </a:p>
          <a:p>
            <a:r>
              <a:rPr lang="en-US" sz="3200" dirty="0">
                <a:solidFill>
                  <a:schemeClr val="bg1"/>
                </a:solidFill>
              </a:rPr>
              <a:t> (1 Timothy 2:1-6)</a:t>
            </a:r>
          </a:p>
        </p:txBody>
      </p:sp>
    </p:spTree>
    <p:extLst>
      <p:ext uri="{BB962C8B-B14F-4D97-AF65-F5344CB8AC3E}">
        <p14:creationId xmlns:p14="http://schemas.microsoft.com/office/powerpoint/2010/main" val="3464939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3646</Words>
  <Application>Microsoft Office PowerPoint</Application>
  <PresentationFormat>Widescreen</PresentationFormat>
  <Paragraphs>110</Paragraphs>
  <Slides>51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Stalter, Darryl John</dc:creator>
  <cp:lastModifiedBy>Stalter, Darryl John</cp:lastModifiedBy>
  <cp:revision>51</cp:revision>
  <dcterms:created xsi:type="dcterms:W3CDTF">2018-09-27T11:15:51Z</dcterms:created>
  <dcterms:modified xsi:type="dcterms:W3CDTF">2018-10-07T11:57:22Z</dcterms:modified>
</cp:coreProperties>
</file>