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0" r:id="rId3"/>
    <p:sldId id="314" r:id="rId4"/>
    <p:sldId id="391" r:id="rId5"/>
    <p:sldId id="354" r:id="rId6"/>
    <p:sldId id="392" r:id="rId7"/>
    <p:sldId id="395" r:id="rId8"/>
    <p:sldId id="393" r:id="rId9"/>
    <p:sldId id="394" r:id="rId10"/>
    <p:sldId id="396" r:id="rId11"/>
    <p:sldId id="397" r:id="rId12"/>
    <p:sldId id="399" r:id="rId13"/>
    <p:sldId id="398" r:id="rId14"/>
    <p:sldId id="404" r:id="rId15"/>
    <p:sldId id="405" r:id="rId16"/>
    <p:sldId id="400" r:id="rId17"/>
    <p:sldId id="406" r:id="rId18"/>
    <p:sldId id="401" r:id="rId19"/>
    <p:sldId id="407" r:id="rId20"/>
    <p:sldId id="408" r:id="rId21"/>
    <p:sldId id="409" r:id="rId22"/>
    <p:sldId id="402" r:id="rId23"/>
    <p:sldId id="442" r:id="rId24"/>
    <p:sldId id="410" r:id="rId25"/>
    <p:sldId id="411" r:id="rId26"/>
    <p:sldId id="412" r:id="rId27"/>
    <p:sldId id="403" r:id="rId28"/>
    <p:sldId id="414" r:id="rId29"/>
    <p:sldId id="443" r:id="rId30"/>
    <p:sldId id="415" r:id="rId31"/>
    <p:sldId id="419" r:id="rId32"/>
    <p:sldId id="413" r:id="rId33"/>
    <p:sldId id="420" r:id="rId34"/>
    <p:sldId id="417" r:id="rId35"/>
    <p:sldId id="422" r:id="rId36"/>
    <p:sldId id="418" r:id="rId37"/>
    <p:sldId id="427" r:id="rId38"/>
    <p:sldId id="428" r:id="rId39"/>
    <p:sldId id="423" r:id="rId40"/>
    <p:sldId id="429" r:id="rId41"/>
    <p:sldId id="430" r:id="rId42"/>
    <p:sldId id="431" r:id="rId43"/>
    <p:sldId id="438" r:id="rId44"/>
    <p:sldId id="424" r:id="rId45"/>
    <p:sldId id="432" r:id="rId46"/>
    <p:sldId id="439" r:id="rId47"/>
    <p:sldId id="435" r:id="rId48"/>
    <p:sldId id="440" r:id="rId49"/>
    <p:sldId id="436" r:id="rId50"/>
    <p:sldId id="425" r:id="rId51"/>
    <p:sldId id="421" r:id="rId52"/>
    <p:sldId id="433" r:id="rId53"/>
    <p:sldId id="441" r:id="rId54"/>
    <p:sldId id="437" r:id="rId55"/>
    <p:sldId id="43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4" d="100"/>
          <a:sy n="114" d="100"/>
        </p:scale>
        <p:origin x="4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FBF0-01F0-4D17-8993-3BB0AF9DF2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FAA9B6-A1E4-41E9-B553-4E9BA6CCA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A633D1-9897-4C0B-8C82-3927C4B800D0}"/>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5" name="Footer Placeholder 4">
            <a:extLst>
              <a:ext uri="{FF2B5EF4-FFF2-40B4-BE49-F238E27FC236}">
                <a16:creationId xmlns:a16="http://schemas.microsoft.com/office/drawing/2014/main" id="{1D02723F-1F69-4302-A6EA-CA20B987D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C7C77-F0C7-4E31-8FF6-C9048058DD79}"/>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227012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7FA9-A792-4353-85B6-9F87437806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1E0FF-510F-4BFB-AF1B-24465B7BBB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A0F6B-A069-4BD6-B673-38F93EE79D40}"/>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5" name="Footer Placeholder 4">
            <a:extLst>
              <a:ext uri="{FF2B5EF4-FFF2-40B4-BE49-F238E27FC236}">
                <a16:creationId xmlns:a16="http://schemas.microsoft.com/office/drawing/2014/main" id="{8516F0D8-9928-4EC8-B43F-C2F527946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9BC67-DFCE-4415-9790-3D9120AE875F}"/>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7958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41391-D7C2-45F3-8097-6944E76149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A1EAC1-5DC5-4BEF-84D0-DC4B3AD9D3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69C56-DD0E-40DA-BB22-AFB3772DF11E}"/>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5" name="Footer Placeholder 4">
            <a:extLst>
              <a:ext uri="{FF2B5EF4-FFF2-40B4-BE49-F238E27FC236}">
                <a16:creationId xmlns:a16="http://schemas.microsoft.com/office/drawing/2014/main" id="{64361FDA-0F36-4EB8-8393-F2D4BDBF7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A1878-3438-4B9E-8D39-B098409CB0C9}"/>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12244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3DDD-D6B0-46F9-A52E-8AD1E2690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246DFD-F68B-47D6-93E5-33D783E955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3E5B2-AC5A-4A53-9E5E-7841060F3450}"/>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5" name="Footer Placeholder 4">
            <a:extLst>
              <a:ext uri="{FF2B5EF4-FFF2-40B4-BE49-F238E27FC236}">
                <a16:creationId xmlns:a16="http://schemas.microsoft.com/office/drawing/2014/main" id="{18286A3B-FA74-4178-BC8B-5752688FA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0E343-D62F-4348-82AD-2C1058722E41}"/>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91593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D299-78EC-4AE1-B554-D9BD779D4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D094C-5695-4E41-9887-64EC7067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A82D7F-71BE-4EB2-AEE2-115DF683073E}"/>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5" name="Footer Placeholder 4">
            <a:extLst>
              <a:ext uri="{FF2B5EF4-FFF2-40B4-BE49-F238E27FC236}">
                <a16:creationId xmlns:a16="http://schemas.microsoft.com/office/drawing/2014/main" id="{2F54B3CE-F31D-40E4-8630-D4224645C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B9E90-9E10-4322-B28F-854EC44F8E6F}"/>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68895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6436-62A6-4FBD-A10B-F88E21BC0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BAC5F-0C63-4CC2-9C4B-A336707998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7FA33-14AD-4771-8337-7D428142A4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842F6-C94D-4BE3-9080-54AE693A1D27}"/>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6" name="Footer Placeholder 5">
            <a:extLst>
              <a:ext uri="{FF2B5EF4-FFF2-40B4-BE49-F238E27FC236}">
                <a16:creationId xmlns:a16="http://schemas.microsoft.com/office/drawing/2014/main" id="{7F18351F-6DEC-4F3A-B42A-A1A3E265F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95E99-0CCA-4F92-96A2-D8E5286437A9}"/>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326746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879F-0FA2-43B1-B015-63E1F236CA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8FD97-3BC7-4D79-BAA3-BB8D8941A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512E92-46DB-40C2-8B17-1B334D56F5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54230-C0EB-48A2-92B4-AD34658F9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67CD43-8191-4793-97A9-5672EA5210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B1115C-4C2F-4AC8-927C-C6912E224BE7}"/>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8" name="Footer Placeholder 7">
            <a:extLst>
              <a:ext uri="{FF2B5EF4-FFF2-40B4-BE49-F238E27FC236}">
                <a16:creationId xmlns:a16="http://schemas.microsoft.com/office/drawing/2014/main" id="{97CD1860-5340-4D08-8051-9FA3E99FD5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6E717C-6C6B-4D51-A72B-6B1E741737CD}"/>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315184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7840-92ED-42C0-ACAE-D701A0C36D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F32CAA-1C1D-488E-8AC5-15F2FD753180}"/>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4" name="Footer Placeholder 3">
            <a:extLst>
              <a:ext uri="{FF2B5EF4-FFF2-40B4-BE49-F238E27FC236}">
                <a16:creationId xmlns:a16="http://schemas.microsoft.com/office/drawing/2014/main" id="{A7520CE8-B116-4413-BD27-2F757E254A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01C599-DA08-401A-BF71-97363DD3CEB0}"/>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38343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4FC43-ED63-4F45-88FF-31B4E2EB6C2D}"/>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3" name="Footer Placeholder 2">
            <a:extLst>
              <a:ext uri="{FF2B5EF4-FFF2-40B4-BE49-F238E27FC236}">
                <a16:creationId xmlns:a16="http://schemas.microsoft.com/office/drawing/2014/main" id="{72FE0C31-E5AB-4692-967C-2673F7B99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19437A-8E1D-48CC-8EF8-82FD32F00F16}"/>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227374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AAB3-2F5F-4A2E-962E-52BFD4747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C0E8CA-2C05-4031-B06F-03633EEEE7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C7DFC8-47E0-490A-A64A-FB40162B3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564B74-32E3-4F00-9C6D-D7FFA56D9FF7}"/>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6" name="Footer Placeholder 5">
            <a:extLst>
              <a:ext uri="{FF2B5EF4-FFF2-40B4-BE49-F238E27FC236}">
                <a16:creationId xmlns:a16="http://schemas.microsoft.com/office/drawing/2014/main" id="{F2AEDCFC-6B83-41AF-A264-BBB2AB8DD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92822-8D1C-46DD-81A0-44073363A45D}"/>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338086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9D5E-5ABB-4BA4-BA36-81D320D7F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4CFA64-CCD1-41EB-8BF6-BED6A6C5E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DF1194-FEBF-4790-81C8-A8BE192CA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578C7D-2A3C-4BA4-8D05-3F5C8E991881}"/>
              </a:ext>
            </a:extLst>
          </p:cNvPr>
          <p:cNvSpPr>
            <a:spLocks noGrp="1"/>
          </p:cNvSpPr>
          <p:nvPr>
            <p:ph type="dt" sz="half" idx="10"/>
          </p:nvPr>
        </p:nvSpPr>
        <p:spPr/>
        <p:txBody>
          <a:bodyPr/>
          <a:lstStyle/>
          <a:p>
            <a:fld id="{C26B6705-60E1-4226-8D64-AE8CEBB5E6AD}" type="datetimeFigureOut">
              <a:rPr lang="en-US" smtClean="0"/>
              <a:t>10/27/2018</a:t>
            </a:fld>
            <a:endParaRPr lang="en-US"/>
          </a:p>
        </p:txBody>
      </p:sp>
      <p:sp>
        <p:nvSpPr>
          <p:cNvPr id="6" name="Footer Placeholder 5">
            <a:extLst>
              <a:ext uri="{FF2B5EF4-FFF2-40B4-BE49-F238E27FC236}">
                <a16:creationId xmlns:a16="http://schemas.microsoft.com/office/drawing/2014/main" id="{3C24E424-463C-430E-A5E5-5D4A9583B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48287-5113-4FC7-B1DE-C8AED124FCBD}"/>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428956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6A209-4B61-4455-9FA6-108A5D968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BDD124-D63D-4296-8A10-8933FB10B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46D6C-6F3F-444A-975F-9ECB65745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B6705-60E1-4226-8D64-AE8CEBB5E6AD}" type="datetimeFigureOut">
              <a:rPr lang="en-US" smtClean="0"/>
              <a:t>10/27/2018</a:t>
            </a:fld>
            <a:endParaRPr lang="en-US"/>
          </a:p>
        </p:txBody>
      </p:sp>
      <p:sp>
        <p:nvSpPr>
          <p:cNvPr id="5" name="Footer Placeholder 4">
            <a:extLst>
              <a:ext uri="{FF2B5EF4-FFF2-40B4-BE49-F238E27FC236}">
                <a16:creationId xmlns:a16="http://schemas.microsoft.com/office/drawing/2014/main" id="{E64571C9-8698-45DB-9D6A-24B6DE655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91268-72C6-45C1-848D-3F2DE8607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E1F1-0E09-4137-A1A8-DC673591065D}" type="slidenum">
              <a:rPr lang="en-US" smtClean="0"/>
              <a:t>‹#›</a:t>
            </a:fld>
            <a:endParaRPr lang="en-US"/>
          </a:p>
        </p:txBody>
      </p:sp>
    </p:spTree>
    <p:extLst>
      <p:ext uri="{BB962C8B-B14F-4D97-AF65-F5344CB8AC3E}">
        <p14:creationId xmlns:p14="http://schemas.microsoft.com/office/powerpoint/2010/main" val="481200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BB088D-177E-4C3D-ACBE-F7997333B894}"/>
              </a:ext>
            </a:extLst>
          </p:cNvPr>
          <p:cNvSpPr txBox="1"/>
          <p:nvPr/>
        </p:nvSpPr>
        <p:spPr>
          <a:xfrm>
            <a:off x="427934" y="1181331"/>
            <a:ext cx="9164488" cy="3785652"/>
          </a:xfrm>
          <a:prstGeom prst="rect">
            <a:avLst/>
          </a:prstGeom>
          <a:noFill/>
        </p:spPr>
        <p:txBody>
          <a:bodyPr wrap="square" rtlCol="0">
            <a:spAutoFit/>
          </a:bodyPr>
          <a:lstStyle/>
          <a:p>
            <a:r>
              <a:rPr lang="en-US" sz="4800" b="1" dirty="0">
                <a:solidFill>
                  <a:schemeClr val="bg1"/>
                </a:solidFill>
              </a:rPr>
              <a:t>Kingdom Come: </a:t>
            </a:r>
          </a:p>
          <a:p>
            <a:r>
              <a:rPr lang="en-US" sz="4800" b="1" dirty="0">
                <a:solidFill>
                  <a:schemeClr val="bg1"/>
                </a:solidFill>
              </a:rPr>
              <a:t>Game of Thrones</a:t>
            </a:r>
          </a:p>
          <a:p>
            <a:r>
              <a:rPr lang="en-US" sz="4800" b="1" dirty="0">
                <a:solidFill>
                  <a:schemeClr val="bg1"/>
                </a:solidFill>
              </a:rPr>
              <a:t>(Part I)</a:t>
            </a:r>
          </a:p>
          <a:p>
            <a:r>
              <a:rPr lang="en-US" sz="4800" b="1" i="1" dirty="0">
                <a:solidFill>
                  <a:schemeClr val="bg1"/>
                </a:solidFill>
              </a:rPr>
              <a:t>Matthew 24:15; </a:t>
            </a:r>
          </a:p>
          <a:p>
            <a:r>
              <a:rPr lang="en-US" sz="4800" b="1" i="1" dirty="0">
                <a:solidFill>
                  <a:schemeClr val="bg1"/>
                </a:solidFill>
              </a:rPr>
              <a:t>Daniel 2:31-45; 7:1-18</a:t>
            </a:r>
          </a:p>
        </p:txBody>
      </p:sp>
    </p:spTree>
    <p:extLst>
      <p:ext uri="{BB962C8B-B14F-4D97-AF65-F5344CB8AC3E}">
        <p14:creationId xmlns:p14="http://schemas.microsoft.com/office/powerpoint/2010/main" val="61375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DBEA8F-A6FB-4C0E-A533-577C6A37F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423" y="-2235"/>
            <a:ext cx="9958039" cy="6834409"/>
          </a:xfrm>
          <a:prstGeom prst="rect">
            <a:avLst/>
          </a:prstGeom>
        </p:spPr>
      </p:pic>
    </p:spTree>
    <p:extLst>
      <p:ext uri="{BB962C8B-B14F-4D97-AF65-F5344CB8AC3E}">
        <p14:creationId xmlns:p14="http://schemas.microsoft.com/office/powerpoint/2010/main" val="206434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B7CEA-B247-49CE-A2FE-A791A87FB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536"/>
            <a:ext cx="12192000" cy="6442927"/>
          </a:xfrm>
          <a:prstGeom prst="rect">
            <a:avLst/>
          </a:prstGeom>
        </p:spPr>
      </p:pic>
    </p:spTree>
    <p:extLst>
      <p:ext uri="{BB962C8B-B14F-4D97-AF65-F5344CB8AC3E}">
        <p14:creationId xmlns:p14="http://schemas.microsoft.com/office/powerpoint/2010/main" val="330440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FDA712-2739-414B-88F3-C468FEDCFE04}"/>
              </a:ext>
            </a:extLst>
          </p:cNvPr>
          <p:cNvSpPr/>
          <p:nvPr/>
        </p:nvSpPr>
        <p:spPr>
          <a:xfrm>
            <a:off x="3789075" y="10892"/>
            <a:ext cx="3314369" cy="1077218"/>
          </a:xfrm>
          <a:prstGeom prst="rect">
            <a:avLst/>
          </a:prstGeom>
        </p:spPr>
        <p:txBody>
          <a:bodyPr wrap="non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Babylonian Empire</a:t>
            </a:r>
          </a:p>
          <a:p>
            <a:pPr algn="ctr"/>
            <a:r>
              <a:rPr lang="en-US" sz="3200" dirty="0">
                <a:solidFill>
                  <a:schemeClr val="bg1"/>
                </a:solidFill>
                <a:latin typeface="Calibri" panose="020F0502020204030204" pitchFamily="34" charset="0"/>
                <a:cs typeface="Times New Roman" panose="02020603050405020304" pitchFamily="18" charset="0"/>
              </a:rPr>
              <a:t>(</a:t>
            </a:r>
            <a:r>
              <a:rPr lang="en-US" sz="2800" dirty="0">
                <a:solidFill>
                  <a:schemeClr val="bg1"/>
                </a:solidFill>
              </a:rPr>
              <a:t>625-539 B.C.)</a:t>
            </a:r>
          </a:p>
        </p:txBody>
      </p:sp>
      <p:pic>
        <p:nvPicPr>
          <p:cNvPr id="3" name="Picture 2">
            <a:extLst>
              <a:ext uri="{FF2B5EF4-FFF2-40B4-BE49-F238E27FC236}">
                <a16:creationId xmlns:a16="http://schemas.microsoft.com/office/drawing/2014/main" id="{FC3CCFCC-1B4E-44E4-8E71-51310612F17D}"/>
              </a:ext>
            </a:extLst>
          </p:cNvPr>
          <p:cNvPicPr>
            <a:picLocks noChangeAspect="1"/>
          </p:cNvPicPr>
          <p:nvPr/>
        </p:nvPicPr>
        <p:blipFill>
          <a:blip r:embed="rId3"/>
          <a:stretch>
            <a:fillRect/>
          </a:stretch>
        </p:blipFill>
        <p:spPr>
          <a:xfrm>
            <a:off x="2085278" y="1072943"/>
            <a:ext cx="6775258" cy="5774165"/>
          </a:xfrm>
          <a:prstGeom prst="rect">
            <a:avLst/>
          </a:prstGeom>
        </p:spPr>
      </p:pic>
    </p:spTree>
    <p:extLst>
      <p:ext uri="{BB962C8B-B14F-4D97-AF65-F5344CB8AC3E}">
        <p14:creationId xmlns:p14="http://schemas.microsoft.com/office/powerpoint/2010/main" val="244685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C3C48-21EA-4C66-A1B0-3B76ABA3B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68" y="0"/>
            <a:ext cx="4224133" cy="3163824"/>
          </a:xfrm>
          <a:prstGeom prst="rect">
            <a:avLst/>
          </a:prstGeom>
        </p:spPr>
      </p:pic>
      <p:pic>
        <p:nvPicPr>
          <p:cNvPr id="6" name="Picture 5">
            <a:extLst>
              <a:ext uri="{FF2B5EF4-FFF2-40B4-BE49-F238E27FC236}">
                <a16:creationId xmlns:a16="http://schemas.microsoft.com/office/drawing/2014/main" id="{B135A3CC-F244-424F-B15B-9C9DE8D94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568" y="3694176"/>
            <a:ext cx="4218432" cy="3163824"/>
          </a:xfrm>
          <a:prstGeom prst="rect">
            <a:avLst/>
          </a:prstGeom>
        </p:spPr>
      </p:pic>
      <p:sp>
        <p:nvSpPr>
          <p:cNvPr id="7" name="Rectangle 6">
            <a:extLst>
              <a:ext uri="{FF2B5EF4-FFF2-40B4-BE49-F238E27FC236}">
                <a16:creationId xmlns:a16="http://schemas.microsoft.com/office/drawing/2014/main" id="{745FB217-4F69-4C9D-B76F-51217520F3E3}"/>
              </a:ext>
            </a:extLst>
          </p:cNvPr>
          <p:cNvSpPr/>
          <p:nvPr/>
        </p:nvSpPr>
        <p:spPr>
          <a:xfrm>
            <a:off x="2451721" y="70027"/>
            <a:ext cx="3290712" cy="1077218"/>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Babylonian Empire</a:t>
            </a:r>
          </a:p>
          <a:p>
            <a:pPr algn="ctr"/>
            <a:r>
              <a:rPr lang="en-US" sz="3200" dirty="0">
                <a:solidFill>
                  <a:schemeClr val="bg1"/>
                </a:solidFill>
                <a:latin typeface="Calibri" panose="020F0502020204030204" pitchFamily="34" charset="0"/>
                <a:cs typeface="Times New Roman" panose="02020603050405020304" pitchFamily="18" charset="0"/>
              </a:rPr>
              <a:t>(</a:t>
            </a:r>
            <a:r>
              <a:rPr lang="en-US" sz="3200" dirty="0">
                <a:solidFill>
                  <a:schemeClr val="bg1"/>
                </a:solidFill>
              </a:rPr>
              <a:t>625-539 B.C.)</a:t>
            </a:r>
          </a:p>
        </p:txBody>
      </p:sp>
      <p:sp>
        <p:nvSpPr>
          <p:cNvPr id="8" name="Rectangle 7">
            <a:extLst>
              <a:ext uri="{FF2B5EF4-FFF2-40B4-BE49-F238E27FC236}">
                <a16:creationId xmlns:a16="http://schemas.microsoft.com/office/drawing/2014/main" id="{AAECC35B-4B31-4DE5-ACF4-1BD0A1DDB92B}"/>
              </a:ext>
            </a:extLst>
          </p:cNvPr>
          <p:cNvSpPr/>
          <p:nvPr/>
        </p:nvSpPr>
        <p:spPr>
          <a:xfrm>
            <a:off x="295656" y="1147245"/>
            <a:ext cx="7458456" cy="5509200"/>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36 “This was the dream. Now we will tell the king its interpretation. 37 You, O king, the king of kings, to whom the God of heaven has given the kingdom, the power, and the might, and the glory, 38 and into whose hand he has given, wherever they dwell, the children of man, the beasts of the field, and the birds of the heavens, making you rule over them all—you are the head of gold.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2:36)</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59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C3C48-21EA-4C66-A1B0-3B76ABA3B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68" y="0"/>
            <a:ext cx="4224133" cy="3163824"/>
          </a:xfrm>
          <a:prstGeom prst="rect">
            <a:avLst/>
          </a:prstGeom>
        </p:spPr>
      </p:pic>
      <p:pic>
        <p:nvPicPr>
          <p:cNvPr id="6" name="Picture 5">
            <a:extLst>
              <a:ext uri="{FF2B5EF4-FFF2-40B4-BE49-F238E27FC236}">
                <a16:creationId xmlns:a16="http://schemas.microsoft.com/office/drawing/2014/main" id="{B135A3CC-F244-424F-B15B-9C9DE8D94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568" y="3694176"/>
            <a:ext cx="4218432" cy="3163824"/>
          </a:xfrm>
          <a:prstGeom prst="rect">
            <a:avLst/>
          </a:prstGeom>
        </p:spPr>
      </p:pic>
      <p:sp>
        <p:nvSpPr>
          <p:cNvPr id="7" name="Rectangle 6">
            <a:extLst>
              <a:ext uri="{FF2B5EF4-FFF2-40B4-BE49-F238E27FC236}">
                <a16:creationId xmlns:a16="http://schemas.microsoft.com/office/drawing/2014/main" id="{745FB217-4F69-4C9D-B76F-51217520F3E3}"/>
              </a:ext>
            </a:extLst>
          </p:cNvPr>
          <p:cNvSpPr/>
          <p:nvPr/>
        </p:nvSpPr>
        <p:spPr>
          <a:xfrm>
            <a:off x="2451721" y="70027"/>
            <a:ext cx="3290712" cy="1077218"/>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Babylonian Empire</a:t>
            </a:r>
          </a:p>
          <a:p>
            <a:pPr algn="ctr"/>
            <a:r>
              <a:rPr lang="en-US" sz="3200" dirty="0">
                <a:solidFill>
                  <a:schemeClr val="bg1"/>
                </a:solidFill>
                <a:latin typeface="Calibri" panose="020F0502020204030204" pitchFamily="34" charset="0"/>
                <a:cs typeface="Times New Roman" panose="02020603050405020304" pitchFamily="18" charset="0"/>
              </a:rPr>
              <a:t>(</a:t>
            </a:r>
            <a:r>
              <a:rPr lang="en-US" sz="3200" dirty="0">
                <a:solidFill>
                  <a:schemeClr val="bg1"/>
                </a:solidFill>
              </a:rPr>
              <a:t>625-539 B.C.)</a:t>
            </a:r>
          </a:p>
        </p:txBody>
      </p:sp>
      <p:sp>
        <p:nvSpPr>
          <p:cNvPr id="8" name="Rectangle 7">
            <a:extLst>
              <a:ext uri="{FF2B5EF4-FFF2-40B4-BE49-F238E27FC236}">
                <a16:creationId xmlns:a16="http://schemas.microsoft.com/office/drawing/2014/main" id="{AAECC35B-4B31-4DE5-ACF4-1BD0A1DDB92B}"/>
              </a:ext>
            </a:extLst>
          </p:cNvPr>
          <p:cNvSpPr/>
          <p:nvPr/>
        </p:nvSpPr>
        <p:spPr>
          <a:xfrm>
            <a:off x="277368" y="1485573"/>
            <a:ext cx="7458456" cy="3539430"/>
          </a:xfrm>
          <a:prstGeom prst="rect">
            <a:avLst/>
          </a:prstGeom>
        </p:spPr>
        <p:txBody>
          <a:bodyPr wrap="square">
            <a:spAutoFit/>
          </a:bodyPr>
          <a:lstStyle/>
          <a:p>
            <a:pPr lvl="0"/>
            <a:r>
              <a:rPr lang="en-US" sz="3200" dirty="0">
                <a:solidFill>
                  <a:schemeClr val="bg1"/>
                </a:solidFill>
              </a:rPr>
              <a:t>4 The first was like a lion and had eagles' wings. Then as I looked its wings were plucked off, and it was lifted up from the ground and made to stand on two feet like a man, and the mind of a man was given to it.</a:t>
            </a:r>
          </a:p>
          <a:p>
            <a:pPr lvl="0"/>
            <a:r>
              <a:rPr lang="en-US" sz="3200" dirty="0">
                <a:solidFill>
                  <a:schemeClr val="bg1"/>
                </a:solidFill>
              </a:rPr>
              <a:t>(Daniel 7:4)</a:t>
            </a:r>
          </a:p>
        </p:txBody>
      </p:sp>
    </p:spTree>
    <p:extLst>
      <p:ext uri="{BB962C8B-B14F-4D97-AF65-F5344CB8AC3E}">
        <p14:creationId xmlns:p14="http://schemas.microsoft.com/office/powerpoint/2010/main" val="237140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C3C48-21EA-4C66-A1B0-3B76ABA3B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68" y="0"/>
            <a:ext cx="4224133" cy="3163824"/>
          </a:xfrm>
          <a:prstGeom prst="rect">
            <a:avLst/>
          </a:prstGeom>
        </p:spPr>
      </p:pic>
      <p:pic>
        <p:nvPicPr>
          <p:cNvPr id="6" name="Picture 5">
            <a:extLst>
              <a:ext uri="{FF2B5EF4-FFF2-40B4-BE49-F238E27FC236}">
                <a16:creationId xmlns:a16="http://schemas.microsoft.com/office/drawing/2014/main" id="{B135A3CC-F244-424F-B15B-9C9DE8D94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568" y="3694176"/>
            <a:ext cx="4218432" cy="3163824"/>
          </a:xfrm>
          <a:prstGeom prst="rect">
            <a:avLst/>
          </a:prstGeom>
        </p:spPr>
      </p:pic>
      <p:sp>
        <p:nvSpPr>
          <p:cNvPr id="7" name="Rectangle 6">
            <a:extLst>
              <a:ext uri="{FF2B5EF4-FFF2-40B4-BE49-F238E27FC236}">
                <a16:creationId xmlns:a16="http://schemas.microsoft.com/office/drawing/2014/main" id="{745FB217-4F69-4C9D-B76F-51217520F3E3}"/>
              </a:ext>
            </a:extLst>
          </p:cNvPr>
          <p:cNvSpPr/>
          <p:nvPr/>
        </p:nvSpPr>
        <p:spPr>
          <a:xfrm>
            <a:off x="2451721" y="70027"/>
            <a:ext cx="3290712" cy="1077218"/>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Babylonian Empire</a:t>
            </a:r>
          </a:p>
          <a:p>
            <a:pPr algn="ctr"/>
            <a:r>
              <a:rPr lang="en-US" sz="3200" dirty="0">
                <a:solidFill>
                  <a:schemeClr val="bg1"/>
                </a:solidFill>
                <a:latin typeface="Calibri" panose="020F0502020204030204" pitchFamily="34" charset="0"/>
                <a:cs typeface="Times New Roman" panose="02020603050405020304" pitchFamily="18" charset="0"/>
              </a:rPr>
              <a:t>(</a:t>
            </a:r>
            <a:r>
              <a:rPr lang="en-US" sz="3200" dirty="0">
                <a:solidFill>
                  <a:schemeClr val="bg1"/>
                </a:solidFill>
              </a:rPr>
              <a:t>625-539 B.C.)</a:t>
            </a:r>
          </a:p>
        </p:txBody>
      </p:sp>
      <p:sp>
        <p:nvSpPr>
          <p:cNvPr id="2" name="Rectangle 1">
            <a:extLst>
              <a:ext uri="{FF2B5EF4-FFF2-40B4-BE49-F238E27FC236}">
                <a16:creationId xmlns:a16="http://schemas.microsoft.com/office/drawing/2014/main" id="{31B6AC94-21C9-4EBF-A407-3FE9E3332165}"/>
              </a:ext>
            </a:extLst>
          </p:cNvPr>
          <p:cNvSpPr/>
          <p:nvPr/>
        </p:nvSpPr>
        <p:spPr>
          <a:xfrm>
            <a:off x="140208" y="1147245"/>
            <a:ext cx="7165848" cy="2062103"/>
          </a:xfrm>
          <a:prstGeom prst="rect">
            <a:avLst/>
          </a:prstGeom>
        </p:spPr>
        <p:txBody>
          <a:bodyPr wrap="square">
            <a:spAutoFit/>
          </a:bodyPr>
          <a:lstStyle/>
          <a:p>
            <a:r>
              <a:rPr lang="en-US" sz="3200" dirty="0">
                <a:solidFill>
                  <a:schemeClr val="bg1"/>
                </a:solidFill>
              </a:rPr>
              <a:t>* The Lion of Babylon is an ancient Babylonian symbol. The Lion of Babylon symbolically represented the King of Babylon. Often these lions had wings.</a:t>
            </a:r>
          </a:p>
        </p:txBody>
      </p:sp>
    </p:spTree>
    <p:extLst>
      <p:ext uri="{BB962C8B-B14F-4D97-AF65-F5344CB8AC3E}">
        <p14:creationId xmlns:p14="http://schemas.microsoft.com/office/powerpoint/2010/main" val="27688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D52DCA-BFB4-413F-A85F-901DD1760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775"/>
            <a:ext cx="12192000" cy="5632450"/>
          </a:xfrm>
          <a:prstGeom prst="rect">
            <a:avLst/>
          </a:prstGeom>
        </p:spPr>
      </p:pic>
    </p:spTree>
    <p:extLst>
      <p:ext uri="{BB962C8B-B14F-4D97-AF65-F5344CB8AC3E}">
        <p14:creationId xmlns:p14="http://schemas.microsoft.com/office/powerpoint/2010/main" val="1695127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FC3C48-21EA-4C66-A1B0-3B76ABA3B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68" y="0"/>
            <a:ext cx="4224133" cy="3163824"/>
          </a:xfrm>
          <a:prstGeom prst="rect">
            <a:avLst/>
          </a:prstGeom>
        </p:spPr>
      </p:pic>
      <p:pic>
        <p:nvPicPr>
          <p:cNvPr id="6" name="Picture 5">
            <a:extLst>
              <a:ext uri="{FF2B5EF4-FFF2-40B4-BE49-F238E27FC236}">
                <a16:creationId xmlns:a16="http://schemas.microsoft.com/office/drawing/2014/main" id="{B135A3CC-F244-424F-B15B-9C9DE8D94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568" y="3694176"/>
            <a:ext cx="4218432" cy="3163824"/>
          </a:xfrm>
          <a:prstGeom prst="rect">
            <a:avLst/>
          </a:prstGeom>
        </p:spPr>
      </p:pic>
      <p:sp>
        <p:nvSpPr>
          <p:cNvPr id="7" name="Rectangle 6">
            <a:extLst>
              <a:ext uri="{FF2B5EF4-FFF2-40B4-BE49-F238E27FC236}">
                <a16:creationId xmlns:a16="http://schemas.microsoft.com/office/drawing/2014/main" id="{745FB217-4F69-4C9D-B76F-51217520F3E3}"/>
              </a:ext>
            </a:extLst>
          </p:cNvPr>
          <p:cNvSpPr/>
          <p:nvPr/>
        </p:nvSpPr>
        <p:spPr>
          <a:xfrm>
            <a:off x="2451721" y="70027"/>
            <a:ext cx="3290712" cy="1077218"/>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Babylonian Empire</a:t>
            </a:r>
          </a:p>
          <a:p>
            <a:pPr algn="ctr"/>
            <a:r>
              <a:rPr lang="en-US" sz="3200" dirty="0">
                <a:solidFill>
                  <a:schemeClr val="bg1"/>
                </a:solidFill>
                <a:latin typeface="Calibri" panose="020F0502020204030204" pitchFamily="34" charset="0"/>
                <a:cs typeface="Times New Roman" panose="02020603050405020304" pitchFamily="18" charset="0"/>
              </a:rPr>
              <a:t>(</a:t>
            </a:r>
            <a:r>
              <a:rPr lang="en-US" sz="3200" dirty="0">
                <a:solidFill>
                  <a:schemeClr val="bg1"/>
                </a:solidFill>
              </a:rPr>
              <a:t>625-539 B.C.)</a:t>
            </a:r>
          </a:p>
        </p:txBody>
      </p:sp>
      <p:sp>
        <p:nvSpPr>
          <p:cNvPr id="2" name="Rectangle 1">
            <a:extLst>
              <a:ext uri="{FF2B5EF4-FFF2-40B4-BE49-F238E27FC236}">
                <a16:creationId xmlns:a16="http://schemas.microsoft.com/office/drawing/2014/main" id="{31B6AC94-21C9-4EBF-A407-3FE9E3332165}"/>
              </a:ext>
            </a:extLst>
          </p:cNvPr>
          <p:cNvSpPr/>
          <p:nvPr/>
        </p:nvSpPr>
        <p:spPr>
          <a:xfrm>
            <a:off x="140208" y="1147245"/>
            <a:ext cx="7165848" cy="2062103"/>
          </a:xfrm>
          <a:prstGeom prst="rect">
            <a:avLst/>
          </a:prstGeom>
        </p:spPr>
        <p:txBody>
          <a:bodyPr wrap="square">
            <a:spAutoFit/>
          </a:bodyPr>
          <a:lstStyle/>
          <a:p>
            <a:r>
              <a:rPr lang="en-US" sz="3200" dirty="0">
                <a:solidFill>
                  <a:schemeClr val="bg1"/>
                </a:solidFill>
              </a:rPr>
              <a:t>* The Lion of Babylon is an ancient Babylonian symbol. The Lion of Babylon symbolically represented the King of Babylon. Often these lions had wings.</a:t>
            </a:r>
          </a:p>
        </p:txBody>
      </p:sp>
      <p:sp>
        <p:nvSpPr>
          <p:cNvPr id="4" name="Rectangle 3">
            <a:extLst>
              <a:ext uri="{FF2B5EF4-FFF2-40B4-BE49-F238E27FC236}">
                <a16:creationId xmlns:a16="http://schemas.microsoft.com/office/drawing/2014/main" id="{AAF3486F-FF41-4DB1-93E2-3EDB1C74C5BA}"/>
              </a:ext>
            </a:extLst>
          </p:cNvPr>
          <p:cNvSpPr/>
          <p:nvPr/>
        </p:nvSpPr>
        <p:spPr>
          <a:xfrm>
            <a:off x="140208" y="3163266"/>
            <a:ext cx="7644775" cy="1077218"/>
          </a:xfrm>
          <a:prstGeom prst="rect">
            <a:avLst/>
          </a:prstGeom>
        </p:spPr>
        <p:txBody>
          <a:bodyPr wrap="square">
            <a:spAutoFit/>
          </a:bodyPr>
          <a:lstStyle/>
          <a:p>
            <a:r>
              <a:rPr lang="en-US" sz="3200" dirty="0">
                <a:solidFill>
                  <a:schemeClr val="bg1"/>
                </a:solidFill>
              </a:rPr>
              <a:t>* King Nebuchadnezzar’s pride, humiliation, and restoration. (Daniel 4)</a:t>
            </a:r>
          </a:p>
        </p:txBody>
      </p:sp>
      <p:sp>
        <p:nvSpPr>
          <p:cNvPr id="5" name="Rectangle 4">
            <a:extLst>
              <a:ext uri="{FF2B5EF4-FFF2-40B4-BE49-F238E27FC236}">
                <a16:creationId xmlns:a16="http://schemas.microsoft.com/office/drawing/2014/main" id="{486B211E-EB97-41D5-ABB2-8963940FA940}"/>
              </a:ext>
            </a:extLst>
          </p:cNvPr>
          <p:cNvSpPr/>
          <p:nvPr/>
        </p:nvSpPr>
        <p:spPr>
          <a:xfrm>
            <a:off x="140207" y="4286566"/>
            <a:ext cx="7644775" cy="1569660"/>
          </a:xfrm>
          <a:prstGeom prst="rect">
            <a:avLst/>
          </a:prstGeom>
        </p:spPr>
        <p:txBody>
          <a:bodyPr wrap="square">
            <a:spAutoFit/>
          </a:bodyPr>
          <a:lstStyle/>
          <a:p>
            <a:r>
              <a:rPr lang="en-US" sz="3200" dirty="0">
                <a:solidFill>
                  <a:schemeClr val="bg1"/>
                </a:solidFill>
              </a:rPr>
              <a:t>* Replaced by an inferior kingdom. (Inferior in wealth, wisdom, and morality, but greater in strength).</a:t>
            </a:r>
          </a:p>
        </p:txBody>
      </p:sp>
    </p:spTree>
    <p:extLst>
      <p:ext uri="{BB962C8B-B14F-4D97-AF65-F5344CB8AC3E}">
        <p14:creationId xmlns:p14="http://schemas.microsoft.com/office/powerpoint/2010/main" val="156836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56B54-8153-4642-B429-291B6179FC11}"/>
              </a:ext>
            </a:extLst>
          </p:cNvPr>
          <p:cNvSpPr/>
          <p:nvPr/>
        </p:nvSpPr>
        <p:spPr>
          <a:xfrm>
            <a:off x="3274502" y="100668"/>
            <a:ext cx="3965196" cy="1077218"/>
          </a:xfrm>
          <a:prstGeom prst="rect">
            <a:avLst/>
          </a:prstGeom>
        </p:spPr>
        <p:txBody>
          <a:bodyPr wrap="square">
            <a:spAutoFit/>
          </a:bodyPr>
          <a:lstStyle/>
          <a:p>
            <a:r>
              <a:rPr lang="en-US" sz="3200" dirty="0" err="1">
                <a:solidFill>
                  <a:schemeClr val="bg1"/>
                </a:solidFill>
              </a:rPr>
              <a:t>Medo</a:t>
            </a:r>
            <a:r>
              <a:rPr lang="en-US" sz="3200" dirty="0">
                <a:solidFill>
                  <a:schemeClr val="bg1"/>
                </a:solidFill>
              </a:rPr>
              <a:t>-Persian Empire</a:t>
            </a:r>
          </a:p>
          <a:p>
            <a:pPr algn="ctr"/>
            <a:r>
              <a:rPr lang="en-US" sz="3200" dirty="0">
                <a:solidFill>
                  <a:schemeClr val="bg1"/>
                </a:solidFill>
              </a:rPr>
              <a:t>(539-331 B.C.)</a:t>
            </a:r>
          </a:p>
        </p:txBody>
      </p:sp>
      <p:pic>
        <p:nvPicPr>
          <p:cNvPr id="4" name="Picture 3">
            <a:extLst>
              <a:ext uri="{FF2B5EF4-FFF2-40B4-BE49-F238E27FC236}">
                <a16:creationId xmlns:a16="http://schemas.microsoft.com/office/drawing/2014/main" id="{A9D21B0A-8628-4D7E-B6CD-B09DA7B88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91" y="1484811"/>
            <a:ext cx="9984509" cy="5373189"/>
          </a:xfrm>
          <a:prstGeom prst="rect">
            <a:avLst/>
          </a:prstGeom>
        </p:spPr>
      </p:pic>
    </p:spTree>
    <p:extLst>
      <p:ext uri="{BB962C8B-B14F-4D97-AF65-F5344CB8AC3E}">
        <p14:creationId xmlns:p14="http://schemas.microsoft.com/office/powerpoint/2010/main" val="777898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56B54-8153-4642-B429-291B6179FC11}"/>
              </a:ext>
            </a:extLst>
          </p:cNvPr>
          <p:cNvSpPr/>
          <p:nvPr/>
        </p:nvSpPr>
        <p:spPr>
          <a:xfrm>
            <a:off x="1989589" y="91300"/>
            <a:ext cx="3965196" cy="1077218"/>
          </a:xfrm>
          <a:prstGeom prst="rect">
            <a:avLst/>
          </a:prstGeom>
        </p:spPr>
        <p:txBody>
          <a:bodyPr wrap="square">
            <a:spAutoFit/>
          </a:bodyPr>
          <a:lstStyle/>
          <a:p>
            <a:r>
              <a:rPr lang="en-US" sz="3200" dirty="0" err="1">
                <a:solidFill>
                  <a:schemeClr val="bg1"/>
                </a:solidFill>
              </a:rPr>
              <a:t>Medo</a:t>
            </a:r>
            <a:r>
              <a:rPr lang="en-US" sz="3200" dirty="0">
                <a:solidFill>
                  <a:schemeClr val="bg1"/>
                </a:solidFill>
              </a:rPr>
              <a:t>-Persian Empire</a:t>
            </a:r>
          </a:p>
          <a:p>
            <a:pPr algn="ctr"/>
            <a:r>
              <a:rPr lang="en-US" sz="3200" dirty="0">
                <a:solidFill>
                  <a:schemeClr val="bg1"/>
                </a:solidFill>
              </a:rPr>
              <a:t>(539-331 B.C.)</a:t>
            </a:r>
          </a:p>
        </p:txBody>
      </p:sp>
      <p:sp>
        <p:nvSpPr>
          <p:cNvPr id="3" name="Rectangle 2">
            <a:extLst>
              <a:ext uri="{FF2B5EF4-FFF2-40B4-BE49-F238E27FC236}">
                <a16:creationId xmlns:a16="http://schemas.microsoft.com/office/drawing/2014/main" id="{8430E1E8-86F9-4627-B3A4-82088C46AECC}"/>
              </a:ext>
            </a:extLst>
          </p:cNvPr>
          <p:cNvSpPr/>
          <p:nvPr/>
        </p:nvSpPr>
        <p:spPr>
          <a:xfrm>
            <a:off x="0" y="1436425"/>
            <a:ext cx="7474591" cy="1569660"/>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39 Another kingdom inferior to you shall arise after you,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2:39)</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667D707-5ECA-4AF1-AC6A-CAFBC2F13CA5}"/>
              </a:ext>
            </a:extLst>
          </p:cNvPr>
          <p:cNvSpPr/>
          <p:nvPr/>
        </p:nvSpPr>
        <p:spPr>
          <a:xfrm>
            <a:off x="0" y="3541900"/>
            <a:ext cx="7944374" cy="255454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5 And behold, another beast, a second one, like a bear. It was raised up on one side. It had three ribs in its mouth between its teeth; and it was told, ‘Arise, devour much flesh.’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7:5)</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5184738-9146-4C7E-B9AF-BDAD9A615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93" y="0"/>
            <a:ext cx="4211308" cy="3154218"/>
          </a:xfrm>
          <a:prstGeom prst="rect">
            <a:avLst/>
          </a:prstGeom>
        </p:spPr>
      </p:pic>
      <p:pic>
        <p:nvPicPr>
          <p:cNvPr id="9" name="Picture 8">
            <a:extLst>
              <a:ext uri="{FF2B5EF4-FFF2-40B4-BE49-F238E27FC236}">
                <a16:creationId xmlns:a16="http://schemas.microsoft.com/office/drawing/2014/main" id="{864D9714-8B7C-464E-9FA2-E154FC8C6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376" y="3703782"/>
            <a:ext cx="4205624" cy="3154218"/>
          </a:xfrm>
          <a:prstGeom prst="rect">
            <a:avLst/>
          </a:prstGeom>
        </p:spPr>
      </p:pic>
    </p:spTree>
    <p:extLst>
      <p:ext uri="{BB962C8B-B14F-4D97-AF65-F5344CB8AC3E}">
        <p14:creationId xmlns:p14="http://schemas.microsoft.com/office/powerpoint/2010/main" val="212612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B902D3-7E1B-4456-8A9F-4332C44CCE97}"/>
              </a:ext>
            </a:extLst>
          </p:cNvPr>
          <p:cNvSpPr/>
          <p:nvPr/>
        </p:nvSpPr>
        <p:spPr>
          <a:xfrm>
            <a:off x="2170491" y="210691"/>
            <a:ext cx="7172797" cy="584775"/>
          </a:xfrm>
          <a:prstGeom prst="rect">
            <a:avLst/>
          </a:prstGeom>
        </p:spPr>
        <p:txBody>
          <a:bodyPr wrap="none">
            <a:spAutoFit/>
          </a:bodyPr>
          <a:lstStyle/>
          <a:p>
            <a:r>
              <a:rPr lang="en-US" sz="3200" dirty="0">
                <a:solidFill>
                  <a:schemeClr val="bg1"/>
                </a:solidFill>
              </a:rPr>
              <a:t>The Seven C’s of Consistent Interpretation</a:t>
            </a:r>
          </a:p>
        </p:txBody>
      </p:sp>
      <p:sp>
        <p:nvSpPr>
          <p:cNvPr id="3" name="Rectangle 2">
            <a:extLst>
              <a:ext uri="{FF2B5EF4-FFF2-40B4-BE49-F238E27FC236}">
                <a16:creationId xmlns:a16="http://schemas.microsoft.com/office/drawing/2014/main" id="{4A7B88B2-329F-4C9F-A149-BF4EF12F3F9B}"/>
              </a:ext>
            </a:extLst>
          </p:cNvPr>
          <p:cNvSpPr/>
          <p:nvPr/>
        </p:nvSpPr>
        <p:spPr>
          <a:xfrm>
            <a:off x="103871" y="920655"/>
            <a:ext cx="8848448" cy="523220"/>
          </a:xfrm>
          <a:prstGeom prst="rect">
            <a:avLst/>
          </a:prstGeom>
        </p:spPr>
        <p:txBody>
          <a:bodyPr wrap="none">
            <a:spAutoFit/>
          </a:bodyPr>
          <a:lstStyle/>
          <a:p>
            <a:r>
              <a:rPr lang="en-US" sz="2800" dirty="0">
                <a:solidFill>
                  <a:schemeClr val="bg1"/>
                </a:solidFill>
              </a:rPr>
              <a:t>1. Context: The historical, literary, and grammatical context.</a:t>
            </a:r>
          </a:p>
        </p:txBody>
      </p:sp>
      <p:sp>
        <p:nvSpPr>
          <p:cNvPr id="4" name="Rectangle 3">
            <a:extLst>
              <a:ext uri="{FF2B5EF4-FFF2-40B4-BE49-F238E27FC236}">
                <a16:creationId xmlns:a16="http://schemas.microsoft.com/office/drawing/2014/main" id="{F699F4FD-9764-4E28-96D3-531D61F2138D}"/>
              </a:ext>
            </a:extLst>
          </p:cNvPr>
          <p:cNvSpPr/>
          <p:nvPr/>
        </p:nvSpPr>
        <p:spPr>
          <a:xfrm>
            <a:off x="103870" y="1458148"/>
            <a:ext cx="11415029" cy="954107"/>
          </a:xfrm>
          <a:prstGeom prst="rect">
            <a:avLst/>
          </a:prstGeom>
        </p:spPr>
        <p:txBody>
          <a:bodyPr wrap="square">
            <a:spAutoFit/>
          </a:bodyPr>
          <a:lstStyle/>
          <a:p>
            <a:r>
              <a:rPr lang="en-US" sz="2800" dirty="0">
                <a:solidFill>
                  <a:schemeClr val="bg1"/>
                </a:solidFill>
              </a:rPr>
              <a:t>2. Common Sense: Take God’s Word at His word. Take the plainest meaning of the text unless the context deems otherwise.</a:t>
            </a:r>
          </a:p>
        </p:txBody>
      </p:sp>
      <p:sp>
        <p:nvSpPr>
          <p:cNvPr id="5" name="Rectangle 4">
            <a:extLst>
              <a:ext uri="{FF2B5EF4-FFF2-40B4-BE49-F238E27FC236}">
                <a16:creationId xmlns:a16="http://schemas.microsoft.com/office/drawing/2014/main" id="{6E100F03-7618-4AC0-A899-100E58879392}"/>
              </a:ext>
            </a:extLst>
          </p:cNvPr>
          <p:cNvSpPr/>
          <p:nvPr/>
        </p:nvSpPr>
        <p:spPr>
          <a:xfrm>
            <a:off x="103870" y="2426528"/>
            <a:ext cx="6146234" cy="954107"/>
          </a:xfrm>
          <a:prstGeom prst="rect">
            <a:avLst/>
          </a:prstGeom>
        </p:spPr>
        <p:txBody>
          <a:bodyPr wrap="none">
            <a:spAutoFit/>
          </a:bodyPr>
          <a:lstStyle/>
          <a:p>
            <a:r>
              <a:rPr lang="en-US" sz="2800" dirty="0">
                <a:solidFill>
                  <a:schemeClr val="bg1"/>
                </a:solidFill>
              </a:rPr>
              <a:t>3. Continuity: Treat the Bible as a whole; </a:t>
            </a:r>
          </a:p>
          <a:p>
            <a:r>
              <a:rPr lang="en-US" sz="2800" dirty="0">
                <a:solidFill>
                  <a:schemeClr val="bg1"/>
                </a:solidFill>
              </a:rPr>
              <a:t>Interpret Scripture with Scripture.</a:t>
            </a:r>
          </a:p>
        </p:txBody>
      </p:sp>
      <p:sp>
        <p:nvSpPr>
          <p:cNvPr id="6" name="Rectangle 5">
            <a:extLst>
              <a:ext uri="{FF2B5EF4-FFF2-40B4-BE49-F238E27FC236}">
                <a16:creationId xmlns:a16="http://schemas.microsoft.com/office/drawing/2014/main" id="{AC4E4FDF-333C-4C8C-AA24-C5425091E511}"/>
              </a:ext>
            </a:extLst>
          </p:cNvPr>
          <p:cNvSpPr/>
          <p:nvPr/>
        </p:nvSpPr>
        <p:spPr>
          <a:xfrm>
            <a:off x="103870" y="3380635"/>
            <a:ext cx="8848447" cy="954107"/>
          </a:xfrm>
          <a:prstGeom prst="rect">
            <a:avLst/>
          </a:prstGeom>
        </p:spPr>
        <p:txBody>
          <a:bodyPr wrap="square">
            <a:spAutoFit/>
          </a:bodyPr>
          <a:lstStyle/>
          <a:p>
            <a:r>
              <a:rPr lang="en-US" sz="2800" dirty="0">
                <a:solidFill>
                  <a:schemeClr val="bg1"/>
                </a:solidFill>
              </a:rPr>
              <a:t>4. Complete fulfillment: God fulfills His Word completely, not partially.</a:t>
            </a:r>
          </a:p>
        </p:txBody>
      </p:sp>
      <p:sp>
        <p:nvSpPr>
          <p:cNvPr id="7" name="Rectangle 6">
            <a:extLst>
              <a:ext uri="{FF2B5EF4-FFF2-40B4-BE49-F238E27FC236}">
                <a16:creationId xmlns:a16="http://schemas.microsoft.com/office/drawing/2014/main" id="{416046CF-02A1-410A-B8B1-454E42113151}"/>
              </a:ext>
            </a:extLst>
          </p:cNvPr>
          <p:cNvSpPr/>
          <p:nvPr/>
        </p:nvSpPr>
        <p:spPr>
          <a:xfrm>
            <a:off x="103869" y="4275297"/>
            <a:ext cx="8646432" cy="954107"/>
          </a:xfrm>
          <a:prstGeom prst="rect">
            <a:avLst/>
          </a:prstGeom>
        </p:spPr>
        <p:txBody>
          <a:bodyPr wrap="square">
            <a:spAutoFit/>
          </a:bodyPr>
          <a:lstStyle/>
          <a:p>
            <a:r>
              <a:rPr lang="en-US" sz="2800" dirty="0">
                <a:solidFill>
                  <a:schemeClr val="bg1"/>
                </a:solidFill>
              </a:rPr>
              <a:t>5. Correlative fulfillment: If a prophecy is partially fulfilled look for progressive fulfillment or typological fulfillment.</a:t>
            </a:r>
          </a:p>
        </p:txBody>
      </p:sp>
      <p:sp>
        <p:nvSpPr>
          <p:cNvPr id="8" name="Rectangle 7">
            <a:extLst>
              <a:ext uri="{FF2B5EF4-FFF2-40B4-BE49-F238E27FC236}">
                <a16:creationId xmlns:a16="http://schemas.microsoft.com/office/drawing/2014/main" id="{875A5359-3EE7-4C9B-B710-A6352FD66B15}"/>
              </a:ext>
            </a:extLst>
          </p:cNvPr>
          <p:cNvSpPr/>
          <p:nvPr/>
        </p:nvSpPr>
        <p:spPr>
          <a:xfrm>
            <a:off x="103868" y="5208233"/>
            <a:ext cx="7137210" cy="523220"/>
          </a:xfrm>
          <a:prstGeom prst="rect">
            <a:avLst/>
          </a:prstGeom>
        </p:spPr>
        <p:txBody>
          <a:bodyPr wrap="none">
            <a:spAutoFit/>
          </a:bodyPr>
          <a:lstStyle/>
          <a:p>
            <a:r>
              <a:rPr lang="en-US" sz="2800" dirty="0">
                <a:solidFill>
                  <a:schemeClr val="bg1"/>
                </a:solidFill>
              </a:rPr>
              <a:t>6. Care: Hold your interpretations with humility.</a:t>
            </a:r>
          </a:p>
        </p:txBody>
      </p:sp>
      <p:sp>
        <p:nvSpPr>
          <p:cNvPr id="9" name="Rectangle 8">
            <a:extLst>
              <a:ext uri="{FF2B5EF4-FFF2-40B4-BE49-F238E27FC236}">
                <a16:creationId xmlns:a16="http://schemas.microsoft.com/office/drawing/2014/main" id="{88B8F170-7E84-4773-9563-745EF9D364F7}"/>
              </a:ext>
            </a:extLst>
          </p:cNvPr>
          <p:cNvSpPr/>
          <p:nvPr/>
        </p:nvSpPr>
        <p:spPr>
          <a:xfrm>
            <a:off x="103868" y="5731453"/>
            <a:ext cx="7999562" cy="523220"/>
          </a:xfrm>
          <a:prstGeom prst="rect">
            <a:avLst/>
          </a:prstGeom>
        </p:spPr>
        <p:txBody>
          <a:bodyPr wrap="none">
            <a:spAutoFit/>
          </a:bodyPr>
          <a:lstStyle/>
          <a:p>
            <a:r>
              <a:rPr lang="en-US" sz="2800" dirty="0">
                <a:solidFill>
                  <a:schemeClr val="bg1"/>
                </a:solidFill>
              </a:rPr>
              <a:t>7. Confidence: Trust God to fulfill His Word in His way.</a:t>
            </a:r>
          </a:p>
        </p:txBody>
      </p:sp>
    </p:spTree>
    <p:extLst>
      <p:ext uri="{BB962C8B-B14F-4D97-AF65-F5344CB8AC3E}">
        <p14:creationId xmlns:p14="http://schemas.microsoft.com/office/powerpoint/2010/main" val="14867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56B54-8153-4642-B429-291B6179FC11}"/>
              </a:ext>
            </a:extLst>
          </p:cNvPr>
          <p:cNvSpPr/>
          <p:nvPr/>
        </p:nvSpPr>
        <p:spPr>
          <a:xfrm>
            <a:off x="2130804" y="184558"/>
            <a:ext cx="3965196" cy="1077218"/>
          </a:xfrm>
          <a:prstGeom prst="rect">
            <a:avLst/>
          </a:prstGeom>
        </p:spPr>
        <p:txBody>
          <a:bodyPr wrap="square">
            <a:spAutoFit/>
          </a:bodyPr>
          <a:lstStyle/>
          <a:p>
            <a:r>
              <a:rPr lang="en-US" sz="3200" dirty="0" err="1">
                <a:solidFill>
                  <a:schemeClr val="bg1"/>
                </a:solidFill>
              </a:rPr>
              <a:t>Medo</a:t>
            </a:r>
            <a:r>
              <a:rPr lang="en-US" sz="3200" dirty="0">
                <a:solidFill>
                  <a:schemeClr val="bg1"/>
                </a:solidFill>
              </a:rPr>
              <a:t>-Persian Empire</a:t>
            </a:r>
          </a:p>
          <a:p>
            <a:pPr algn="ctr"/>
            <a:r>
              <a:rPr lang="en-US" sz="3200" dirty="0">
                <a:solidFill>
                  <a:schemeClr val="bg1"/>
                </a:solidFill>
              </a:rPr>
              <a:t>(539-331 B.C.)</a:t>
            </a:r>
          </a:p>
        </p:txBody>
      </p:sp>
      <p:pic>
        <p:nvPicPr>
          <p:cNvPr id="7" name="Picture 6">
            <a:extLst>
              <a:ext uri="{FF2B5EF4-FFF2-40B4-BE49-F238E27FC236}">
                <a16:creationId xmlns:a16="http://schemas.microsoft.com/office/drawing/2014/main" id="{C5184738-9146-4C7E-B9AF-BDAD9A615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93" y="0"/>
            <a:ext cx="4211308" cy="3154218"/>
          </a:xfrm>
          <a:prstGeom prst="rect">
            <a:avLst/>
          </a:prstGeom>
        </p:spPr>
      </p:pic>
      <p:pic>
        <p:nvPicPr>
          <p:cNvPr id="9" name="Picture 8">
            <a:extLst>
              <a:ext uri="{FF2B5EF4-FFF2-40B4-BE49-F238E27FC236}">
                <a16:creationId xmlns:a16="http://schemas.microsoft.com/office/drawing/2014/main" id="{864D9714-8B7C-464E-9FA2-E154FC8C6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376" y="3703782"/>
            <a:ext cx="4205624" cy="3154218"/>
          </a:xfrm>
          <a:prstGeom prst="rect">
            <a:avLst/>
          </a:prstGeom>
        </p:spPr>
      </p:pic>
      <p:sp>
        <p:nvSpPr>
          <p:cNvPr id="4" name="Rectangle 3">
            <a:extLst>
              <a:ext uri="{FF2B5EF4-FFF2-40B4-BE49-F238E27FC236}">
                <a16:creationId xmlns:a16="http://schemas.microsoft.com/office/drawing/2014/main" id="{E0D79075-26EF-40A7-B435-FA52F605ED40}"/>
              </a:ext>
            </a:extLst>
          </p:cNvPr>
          <p:cNvSpPr/>
          <p:nvPr/>
        </p:nvSpPr>
        <p:spPr>
          <a:xfrm>
            <a:off x="352338" y="1659285"/>
            <a:ext cx="7522128" cy="3539430"/>
          </a:xfrm>
          <a:prstGeom prst="rect">
            <a:avLst/>
          </a:prstGeom>
        </p:spPr>
        <p:txBody>
          <a:bodyPr wrap="square">
            <a:spAutoFit/>
          </a:bodyPr>
          <a:lstStyle/>
          <a:p>
            <a:r>
              <a:rPr lang="en-US" sz="2800" dirty="0">
                <a:solidFill>
                  <a:schemeClr val="bg1"/>
                </a:solidFill>
              </a:rPr>
              <a:t>* The Babylonian Empire was immediately replaced by the </a:t>
            </a:r>
            <a:r>
              <a:rPr lang="en-US" sz="2800" dirty="0" err="1">
                <a:solidFill>
                  <a:schemeClr val="bg1"/>
                </a:solidFill>
              </a:rPr>
              <a:t>Medo</a:t>
            </a:r>
            <a:r>
              <a:rPr lang="en-US" sz="2800" dirty="0">
                <a:solidFill>
                  <a:schemeClr val="bg1"/>
                </a:solidFill>
              </a:rPr>
              <a:t>-Persian Empire.</a:t>
            </a:r>
          </a:p>
          <a:p>
            <a:r>
              <a:rPr lang="en-US" sz="2800" dirty="0">
                <a:solidFill>
                  <a:schemeClr val="bg1"/>
                </a:solidFill>
              </a:rPr>
              <a:t>- This was also prophesied in Jeremiah 50-51</a:t>
            </a:r>
          </a:p>
          <a:p>
            <a:r>
              <a:rPr lang="en-US" sz="2800" dirty="0">
                <a:solidFill>
                  <a:schemeClr val="bg1"/>
                </a:solidFill>
              </a:rPr>
              <a:t>- Isaiah 45 prophesied a </a:t>
            </a:r>
            <a:r>
              <a:rPr lang="en-US" sz="2800" dirty="0" err="1">
                <a:solidFill>
                  <a:schemeClr val="bg1"/>
                </a:solidFill>
              </a:rPr>
              <a:t>Medo</a:t>
            </a:r>
            <a:r>
              <a:rPr lang="en-US" sz="2800" dirty="0">
                <a:solidFill>
                  <a:schemeClr val="bg1"/>
                </a:solidFill>
              </a:rPr>
              <a:t>-Persian ruler by </a:t>
            </a:r>
            <a:r>
              <a:rPr lang="en-US" sz="2800" dirty="0" err="1">
                <a:solidFill>
                  <a:schemeClr val="bg1"/>
                </a:solidFill>
              </a:rPr>
              <a:t>by</a:t>
            </a:r>
            <a:r>
              <a:rPr lang="en-US" sz="2800" dirty="0">
                <a:solidFill>
                  <a:schemeClr val="bg1"/>
                </a:solidFill>
              </a:rPr>
              <a:t> name: Cyrus. </a:t>
            </a:r>
          </a:p>
          <a:p>
            <a:r>
              <a:rPr lang="en-US" sz="2800" dirty="0">
                <a:solidFill>
                  <a:schemeClr val="bg1"/>
                </a:solidFill>
              </a:rPr>
              <a:t>(Isaiah 740-681B.C.; Cyrus 600-530 B.C)</a:t>
            </a:r>
          </a:p>
          <a:p>
            <a:r>
              <a:rPr lang="en-US" sz="2800" dirty="0">
                <a:solidFill>
                  <a:schemeClr val="bg1"/>
                </a:solidFill>
              </a:rPr>
              <a:t>- Babylonian fall and </a:t>
            </a:r>
            <a:r>
              <a:rPr lang="en-US" sz="2800" dirty="0" err="1">
                <a:solidFill>
                  <a:schemeClr val="bg1"/>
                </a:solidFill>
              </a:rPr>
              <a:t>Medo</a:t>
            </a:r>
            <a:r>
              <a:rPr lang="en-US" sz="2800" dirty="0">
                <a:solidFill>
                  <a:schemeClr val="bg1"/>
                </a:solidFill>
              </a:rPr>
              <a:t>-Persian rise chronicled in Daniel 5</a:t>
            </a:r>
            <a:r>
              <a:rPr lang="en-US" dirty="0"/>
              <a:t>.</a:t>
            </a:r>
          </a:p>
        </p:txBody>
      </p:sp>
    </p:spTree>
    <p:extLst>
      <p:ext uri="{BB962C8B-B14F-4D97-AF65-F5344CB8AC3E}">
        <p14:creationId xmlns:p14="http://schemas.microsoft.com/office/powerpoint/2010/main" val="344988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56B54-8153-4642-B429-291B6179FC11}"/>
              </a:ext>
            </a:extLst>
          </p:cNvPr>
          <p:cNvSpPr/>
          <p:nvPr/>
        </p:nvSpPr>
        <p:spPr>
          <a:xfrm>
            <a:off x="2130804" y="184558"/>
            <a:ext cx="3965196" cy="1077218"/>
          </a:xfrm>
          <a:prstGeom prst="rect">
            <a:avLst/>
          </a:prstGeom>
        </p:spPr>
        <p:txBody>
          <a:bodyPr wrap="square">
            <a:spAutoFit/>
          </a:bodyPr>
          <a:lstStyle/>
          <a:p>
            <a:r>
              <a:rPr lang="en-US" sz="3200" dirty="0" err="1">
                <a:solidFill>
                  <a:schemeClr val="bg1"/>
                </a:solidFill>
              </a:rPr>
              <a:t>Medo</a:t>
            </a:r>
            <a:r>
              <a:rPr lang="en-US" sz="3200" dirty="0">
                <a:solidFill>
                  <a:schemeClr val="bg1"/>
                </a:solidFill>
              </a:rPr>
              <a:t>-Persian Empire</a:t>
            </a:r>
          </a:p>
          <a:p>
            <a:pPr algn="ctr"/>
            <a:r>
              <a:rPr lang="en-US" sz="3200" dirty="0">
                <a:solidFill>
                  <a:schemeClr val="bg1"/>
                </a:solidFill>
              </a:rPr>
              <a:t>(539-331 B.C.)</a:t>
            </a:r>
          </a:p>
        </p:txBody>
      </p:sp>
      <p:pic>
        <p:nvPicPr>
          <p:cNvPr id="7" name="Picture 6">
            <a:extLst>
              <a:ext uri="{FF2B5EF4-FFF2-40B4-BE49-F238E27FC236}">
                <a16:creationId xmlns:a16="http://schemas.microsoft.com/office/drawing/2014/main" id="{C5184738-9146-4C7E-B9AF-BDAD9A615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93" y="0"/>
            <a:ext cx="4211308" cy="3154218"/>
          </a:xfrm>
          <a:prstGeom prst="rect">
            <a:avLst/>
          </a:prstGeom>
        </p:spPr>
      </p:pic>
      <p:pic>
        <p:nvPicPr>
          <p:cNvPr id="9" name="Picture 8">
            <a:extLst>
              <a:ext uri="{FF2B5EF4-FFF2-40B4-BE49-F238E27FC236}">
                <a16:creationId xmlns:a16="http://schemas.microsoft.com/office/drawing/2014/main" id="{864D9714-8B7C-464E-9FA2-E154FC8C6B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376" y="3703782"/>
            <a:ext cx="4205624" cy="3154218"/>
          </a:xfrm>
          <a:prstGeom prst="rect">
            <a:avLst/>
          </a:prstGeom>
        </p:spPr>
      </p:pic>
      <p:sp>
        <p:nvSpPr>
          <p:cNvPr id="3" name="Rectangle 2">
            <a:extLst>
              <a:ext uri="{FF2B5EF4-FFF2-40B4-BE49-F238E27FC236}">
                <a16:creationId xmlns:a16="http://schemas.microsoft.com/office/drawing/2014/main" id="{3FB4E03E-1009-4823-8713-02A390DF36A4}"/>
              </a:ext>
            </a:extLst>
          </p:cNvPr>
          <p:cNvSpPr/>
          <p:nvPr/>
        </p:nvSpPr>
        <p:spPr>
          <a:xfrm>
            <a:off x="246076" y="1549093"/>
            <a:ext cx="7169791" cy="2062103"/>
          </a:xfrm>
          <a:prstGeom prst="rect">
            <a:avLst/>
          </a:prstGeom>
        </p:spPr>
        <p:txBody>
          <a:bodyPr wrap="square">
            <a:spAutoFit/>
          </a:bodyPr>
          <a:lstStyle/>
          <a:p>
            <a:r>
              <a:rPr lang="en-US" sz="3200" dirty="0">
                <a:solidFill>
                  <a:schemeClr val="bg1"/>
                </a:solidFill>
              </a:rPr>
              <a:t>* Pictures a kind of lopsided bear with one side dominating its other. Although the empire was joint between the Medes and the Persians, the Persians dominated.</a:t>
            </a:r>
          </a:p>
        </p:txBody>
      </p:sp>
      <p:sp>
        <p:nvSpPr>
          <p:cNvPr id="5" name="Rectangle 4">
            <a:extLst>
              <a:ext uri="{FF2B5EF4-FFF2-40B4-BE49-F238E27FC236}">
                <a16:creationId xmlns:a16="http://schemas.microsoft.com/office/drawing/2014/main" id="{A57E8226-7975-48C2-9C7A-6B950EBDFE11}"/>
              </a:ext>
            </a:extLst>
          </p:cNvPr>
          <p:cNvSpPr/>
          <p:nvPr/>
        </p:nvSpPr>
        <p:spPr>
          <a:xfrm>
            <a:off x="246076" y="3898513"/>
            <a:ext cx="7253681" cy="2062103"/>
          </a:xfrm>
          <a:prstGeom prst="rect">
            <a:avLst/>
          </a:prstGeom>
        </p:spPr>
        <p:txBody>
          <a:bodyPr wrap="square">
            <a:spAutoFit/>
          </a:bodyPr>
          <a:lstStyle/>
          <a:p>
            <a:r>
              <a:rPr lang="en-US" sz="3200" dirty="0">
                <a:solidFill>
                  <a:schemeClr val="bg1"/>
                </a:solidFill>
              </a:rPr>
              <a:t>* The three ribs in the mouth probably refer to the three major empires the </a:t>
            </a:r>
            <a:r>
              <a:rPr lang="en-US" sz="3200" dirty="0" err="1">
                <a:solidFill>
                  <a:schemeClr val="bg1"/>
                </a:solidFill>
              </a:rPr>
              <a:t>Medo</a:t>
            </a:r>
            <a:r>
              <a:rPr lang="en-US" sz="3200" dirty="0">
                <a:solidFill>
                  <a:schemeClr val="bg1"/>
                </a:solidFill>
              </a:rPr>
              <a:t>-Persian empire conquered (Babylon, Egypt, and Lydia).</a:t>
            </a:r>
          </a:p>
        </p:txBody>
      </p:sp>
    </p:spTree>
    <p:extLst>
      <p:ext uri="{BB962C8B-B14F-4D97-AF65-F5344CB8AC3E}">
        <p14:creationId xmlns:p14="http://schemas.microsoft.com/office/powerpoint/2010/main" val="363369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CDD66-F6FA-45AD-A57F-A462B46A37F0}"/>
              </a:ext>
            </a:extLst>
          </p:cNvPr>
          <p:cNvSpPr/>
          <p:nvPr/>
        </p:nvSpPr>
        <p:spPr>
          <a:xfrm>
            <a:off x="4574795" y="92279"/>
            <a:ext cx="2502717" cy="1077218"/>
          </a:xfrm>
          <a:prstGeom prst="rect">
            <a:avLst/>
          </a:prstGeom>
        </p:spPr>
        <p:txBody>
          <a:bodyPr wrap="square">
            <a:spAutoFit/>
          </a:bodyPr>
          <a:lstStyle/>
          <a:p>
            <a:r>
              <a:rPr lang="en-US" sz="3200" dirty="0">
                <a:solidFill>
                  <a:schemeClr val="bg1"/>
                </a:solidFill>
              </a:rPr>
              <a:t>Greek Empire</a:t>
            </a:r>
          </a:p>
          <a:p>
            <a:pPr algn="ctr"/>
            <a:r>
              <a:rPr lang="en-US" sz="3200" dirty="0">
                <a:solidFill>
                  <a:schemeClr val="bg1"/>
                </a:solidFill>
              </a:rPr>
              <a:t>(331-63 B.C.)</a:t>
            </a:r>
          </a:p>
        </p:txBody>
      </p:sp>
      <p:pic>
        <p:nvPicPr>
          <p:cNvPr id="4" name="Picture 3">
            <a:extLst>
              <a:ext uri="{FF2B5EF4-FFF2-40B4-BE49-F238E27FC236}">
                <a16:creationId xmlns:a16="http://schemas.microsoft.com/office/drawing/2014/main" id="{7FFC4768-E1B4-4950-B10A-CE971C626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42" y="1266738"/>
            <a:ext cx="10584716" cy="5591262"/>
          </a:xfrm>
          <a:prstGeom prst="rect">
            <a:avLst/>
          </a:prstGeom>
        </p:spPr>
      </p:pic>
    </p:spTree>
    <p:extLst>
      <p:ext uri="{BB962C8B-B14F-4D97-AF65-F5344CB8AC3E}">
        <p14:creationId xmlns:p14="http://schemas.microsoft.com/office/powerpoint/2010/main" val="246995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CDD66-F6FA-45AD-A57F-A462B46A37F0}"/>
              </a:ext>
            </a:extLst>
          </p:cNvPr>
          <p:cNvSpPr/>
          <p:nvPr/>
        </p:nvSpPr>
        <p:spPr>
          <a:xfrm>
            <a:off x="2670494" y="-58723"/>
            <a:ext cx="2502717" cy="1077218"/>
          </a:xfrm>
          <a:prstGeom prst="rect">
            <a:avLst/>
          </a:prstGeom>
        </p:spPr>
        <p:txBody>
          <a:bodyPr wrap="square">
            <a:spAutoFit/>
          </a:bodyPr>
          <a:lstStyle/>
          <a:p>
            <a:r>
              <a:rPr lang="en-US" sz="3200" dirty="0">
                <a:solidFill>
                  <a:schemeClr val="bg1"/>
                </a:solidFill>
              </a:rPr>
              <a:t>Greek Empire</a:t>
            </a:r>
          </a:p>
          <a:p>
            <a:pPr algn="ctr"/>
            <a:r>
              <a:rPr lang="en-US" sz="3200" dirty="0">
                <a:solidFill>
                  <a:schemeClr val="bg1"/>
                </a:solidFill>
              </a:rPr>
              <a:t>(331-63 B.C.)</a:t>
            </a:r>
          </a:p>
        </p:txBody>
      </p:sp>
      <p:pic>
        <p:nvPicPr>
          <p:cNvPr id="5" name="Picture 4">
            <a:extLst>
              <a:ext uri="{FF2B5EF4-FFF2-40B4-BE49-F238E27FC236}">
                <a16:creationId xmlns:a16="http://schemas.microsoft.com/office/drawing/2014/main" id="{92E5B620-BE0A-4104-8FB2-99C6D99A0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82" y="3692237"/>
            <a:ext cx="4221018" cy="3165764"/>
          </a:xfrm>
          <a:prstGeom prst="rect">
            <a:avLst/>
          </a:prstGeom>
        </p:spPr>
      </p:pic>
      <p:pic>
        <p:nvPicPr>
          <p:cNvPr id="7" name="Picture 6">
            <a:extLst>
              <a:ext uri="{FF2B5EF4-FFF2-40B4-BE49-F238E27FC236}">
                <a16:creationId xmlns:a16="http://schemas.microsoft.com/office/drawing/2014/main" id="{F38DCE99-518D-4B40-A3F4-CC5DB067B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983" y="0"/>
            <a:ext cx="4221018" cy="3161491"/>
          </a:xfrm>
          <a:prstGeom prst="rect">
            <a:avLst/>
          </a:prstGeom>
        </p:spPr>
      </p:pic>
      <p:sp>
        <p:nvSpPr>
          <p:cNvPr id="4" name="Rectangle 3">
            <a:extLst>
              <a:ext uri="{FF2B5EF4-FFF2-40B4-BE49-F238E27FC236}">
                <a16:creationId xmlns:a16="http://schemas.microsoft.com/office/drawing/2014/main" id="{BA15DCF2-BF49-407A-B7FC-FB51F9BD5582}"/>
              </a:ext>
            </a:extLst>
          </p:cNvPr>
          <p:cNvSpPr/>
          <p:nvPr/>
        </p:nvSpPr>
        <p:spPr>
          <a:xfrm>
            <a:off x="212522" y="1018495"/>
            <a:ext cx="7002010" cy="1569660"/>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39 and yet a third kingdom of bronze, which shall rule over all the earth.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2:39)</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0465FAF-AE4A-4C8B-BDCD-AE2D4D79EC7C}"/>
              </a:ext>
            </a:extLst>
          </p:cNvPr>
          <p:cNvSpPr/>
          <p:nvPr/>
        </p:nvSpPr>
        <p:spPr>
          <a:xfrm>
            <a:off x="212521" y="3041158"/>
            <a:ext cx="7379515" cy="255454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6 After this I looked, and behold, another, like a leopard, with four wings of a bird on its back. And the beast had four heads, and dominion was given to it.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7:6)</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9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CDD66-F6FA-45AD-A57F-A462B46A37F0}"/>
              </a:ext>
            </a:extLst>
          </p:cNvPr>
          <p:cNvSpPr/>
          <p:nvPr/>
        </p:nvSpPr>
        <p:spPr>
          <a:xfrm>
            <a:off x="2670494" y="-58723"/>
            <a:ext cx="2502717" cy="1077218"/>
          </a:xfrm>
          <a:prstGeom prst="rect">
            <a:avLst/>
          </a:prstGeom>
        </p:spPr>
        <p:txBody>
          <a:bodyPr wrap="square">
            <a:spAutoFit/>
          </a:bodyPr>
          <a:lstStyle/>
          <a:p>
            <a:r>
              <a:rPr lang="en-US" sz="3200" dirty="0">
                <a:solidFill>
                  <a:schemeClr val="bg1"/>
                </a:solidFill>
              </a:rPr>
              <a:t>Greek Empire</a:t>
            </a:r>
          </a:p>
          <a:p>
            <a:pPr algn="ctr"/>
            <a:r>
              <a:rPr lang="en-US" sz="3200" dirty="0">
                <a:solidFill>
                  <a:schemeClr val="bg1"/>
                </a:solidFill>
              </a:rPr>
              <a:t>(331-63 B.C.)</a:t>
            </a:r>
          </a:p>
        </p:txBody>
      </p:sp>
      <p:pic>
        <p:nvPicPr>
          <p:cNvPr id="5" name="Picture 4">
            <a:extLst>
              <a:ext uri="{FF2B5EF4-FFF2-40B4-BE49-F238E27FC236}">
                <a16:creationId xmlns:a16="http://schemas.microsoft.com/office/drawing/2014/main" id="{92E5B620-BE0A-4104-8FB2-99C6D99A0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82" y="3692237"/>
            <a:ext cx="4221018" cy="3165764"/>
          </a:xfrm>
          <a:prstGeom prst="rect">
            <a:avLst/>
          </a:prstGeom>
        </p:spPr>
      </p:pic>
      <p:pic>
        <p:nvPicPr>
          <p:cNvPr id="7" name="Picture 6">
            <a:extLst>
              <a:ext uri="{FF2B5EF4-FFF2-40B4-BE49-F238E27FC236}">
                <a16:creationId xmlns:a16="http://schemas.microsoft.com/office/drawing/2014/main" id="{F38DCE99-518D-4B40-A3F4-CC5DB067B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983" y="0"/>
            <a:ext cx="4221018" cy="3161491"/>
          </a:xfrm>
          <a:prstGeom prst="rect">
            <a:avLst/>
          </a:prstGeom>
        </p:spPr>
      </p:pic>
      <p:sp>
        <p:nvSpPr>
          <p:cNvPr id="8" name="Rectangle 7">
            <a:extLst>
              <a:ext uri="{FF2B5EF4-FFF2-40B4-BE49-F238E27FC236}">
                <a16:creationId xmlns:a16="http://schemas.microsoft.com/office/drawing/2014/main" id="{41889D19-A385-46C2-9942-778BB867675A}"/>
              </a:ext>
            </a:extLst>
          </p:cNvPr>
          <p:cNvSpPr/>
          <p:nvPr/>
        </p:nvSpPr>
        <p:spPr>
          <a:xfrm>
            <a:off x="0" y="972328"/>
            <a:ext cx="5751318" cy="584775"/>
          </a:xfrm>
          <a:prstGeom prst="rect">
            <a:avLst/>
          </a:prstGeom>
        </p:spPr>
        <p:txBody>
          <a:bodyPr wrap="none">
            <a:spAutoFit/>
          </a:bodyPr>
          <a:lstStyle/>
          <a:p>
            <a:r>
              <a:rPr lang="en-US" sz="3200" dirty="0">
                <a:solidFill>
                  <a:schemeClr val="bg1"/>
                </a:solidFill>
              </a:rPr>
              <a:t>* Replaced </a:t>
            </a:r>
            <a:r>
              <a:rPr lang="en-US" sz="3200" dirty="0" err="1">
                <a:solidFill>
                  <a:schemeClr val="bg1"/>
                </a:solidFill>
              </a:rPr>
              <a:t>Medo</a:t>
            </a:r>
            <a:r>
              <a:rPr lang="en-US" sz="3200" dirty="0">
                <a:solidFill>
                  <a:schemeClr val="bg1"/>
                </a:solidFill>
              </a:rPr>
              <a:t>-Persian Empire</a:t>
            </a:r>
            <a:r>
              <a:rPr lang="en-US" dirty="0"/>
              <a:t>.</a:t>
            </a:r>
          </a:p>
        </p:txBody>
      </p:sp>
      <p:sp>
        <p:nvSpPr>
          <p:cNvPr id="9" name="Rectangle 8">
            <a:extLst>
              <a:ext uri="{FF2B5EF4-FFF2-40B4-BE49-F238E27FC236}">
                <a16:creationId xmlns:a16="http://schemas.microsoft.com/office/drawing/2014/main" id="{5C928584-A4DA-477D-BCF1-2C93FF815D1D}"/>
              </a:ext>
            </a:extLst>
          </p:cNvPr>
          <p:cNvSpPr/>
          <p:nvPr/>
        </p:nvSpPr>
        <p:spPr>
          <a:xfrm>
            <a:off x="0" y="1445565"/>
            <a:ext cx="7843706" cy="2062103"/>
          </a:xfrm>
          <a:prstGeom prst="rect">
            <a:avLst/>
          </a:prstGeom>
        </p:spPr>
        <p:txBody>
          <a:bodyPr wrap="square">
            <a:spAutoFit/>
          </a:bodyPr>
          <a:lstStyle/>
          <a:p>
            <a:r>
              <a:rPr lang="en-US" sz="3200" dirty="0">
                <a:solidFill>
                  <a:schemeClr val="bg1"/>
                </a:solidFill>
              </a:rPr>
              <a:t>* Leopard with wings represent the swiftness of the spread of the empire. Alexander the Great conquered most of the known world in only about ten years (334-323 B.C.)</a:t>
            </a:r>
          </a:p>
        </p:txBody>
      </p:sp>
      <p:sp>
        <p:nvSpPr>
          <p:cNvPr id="10" name="Rectangle 9">
            <a:extLst>
              <a:ext uri="{FF2B5EF4-FFF2-40B4-BE49-F238E27FC236}">
                <a16:creationId xmlns:a16="http://schemas.microsoft.com/office/drawing/2014/main" id="{553936CC-4D5A-477B-A687-DEEC06A0FDC4}"/>
              </a:ext>
            </a:extLst>
          </p:cNvPr>
          <p:cNvSpPr/>
          <p:nvPr/>
        </p:nvSpPr>
        <p:spPr>
          <a:xfrm>
            <a:off x="-1" y="3429000"/>
            <a:ext cx="7970983" cy="3046988"/>
          </a:xfrm>
          <a:prstGeom prst="rect">
            <a:avLst/>
          </a:prstGeom>
        </p:spPr>
        <p:txBody>
          <a:bodyPr wrap="square">
            <a:spAutoFit/>
          </a:bodyPr>
          <a:lstStyle/>
          <a:p>
            <a:r>
              <a:rPr lang="en-US" sz="3200" dirty="0">
                <a:solidFill>
                  <a:schemeClr val="bg1"/>
                </a:solidFill>
              </a:rPr>
              <a:t>* Heads represent rulers (heads of state today). Alexander had no heir, so when he died the empire was split between four of his generals: Egypt under the Ptolemies; Syria under the Seleucids, Macedonia under the Antigonids, Pergamum under the </a:t>
            </a:r>
            <a:r>
              <a:rPr lang="en-US" sz="3200" dirty="0" err="1">
                <a:solidFill>
                  <a:schemeClr val="bg1"/>
                </a:solidFill>
              </a:rPr>
              <a:t>Attalids</a:t>
            </a:r>
            <a:r>
              <a:rPr lang="en-US" sz="3200" dirty="0">
                <a:solidFill>
                  <a:schemeClr val="bg1"/>
                </a:solidFill>
              </a:rPr>
              <a:t>. </a:t>
            </a:r>
          </a:p>
        </p:txBody>
      </p:sp>
    </p:spTree>
    <p:extLst>
      <p:ext uri="{BB962C8B-B14F-4D97-AF65-F5344CB8AC3E}">
        <p14:creationId xmlns:p14="http://schemas.microsoft.com/office/powerpoint/2010/main" val="2487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CDD66-F6FA-45AD-A57F-A462B46A37F0}"/>
              </a:ext>
            </a:extLst>
          </p:cNvPr>
          <p:cNvSpPr/>
          <p:nvPr/>
        </p:nvSpPr>
        <p:spPr>
          <a:xfrm>
            <a:off x="4600894" y="0"/>
            <a:ext cx="2502717" cy="1077218"/>
          </a:xfrm>
          <a:prstGeom prst="rect">
            <a:avLst/>
          </a:prstGeom>
        </p:spPr>
        <p:txBody>
          <a:bodyPr wrap="square">
            <a:spAutoFit/>
          </a:bodyPr>
          <a:lstStyle/>
          <a:p>
            <a:r>
              <a:rPr lang="en-US" sz="3200" dirty="0">
                <a:solidFill>
                  <a:schemeClr val="bg1"/>
                </a:solidFill>
              </a:rPr>
              <a:t>Greek Empire</a:t>
            </a:r>
          </a:p>
          <a:p>
            <a:pPr algn="ctr"/>
            <a:r>
              <a:rPr lang="en-US" sz="3200" dirty="0">
                <a:solidFill>
                  <a:schemeClr val="bg1"/>
                </a:solidFill>
              </a:rPr>
              <a:t>(331-63 B.C.)</a:t>
            </a:r>
          </a:p>
        </p:txBody>
      </p:sp>
      <p:pic>
        <p:nvPicPr>
          <p:cNvPr id="4" name="Picture 3">
            <a:extLst>
              <a:ext uri="{FF2B5EF4-FFF2-40B4-BE49-F238E27FC236}">
                <a16:creationId xmlns:a16="http://schemas.microsoft.com/office/drawing/2014/main" id="{CEC2FA7C-0CE5-46C2-9681-E42BBB2BC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90" y="1018495"/>
            <a:ext cx="10694945" cy="5839505"/>
          </a:xfrm>
          <a:prstGeom prst="rect">
            <a:avLst/>
          </a:prstGeom>
        </p:spPr>
      </p:pic>
    </p:spTree>
    <p:extLst>
      <p:ext uri="{BB962C8B-B14F-4D97-AF65-F5344CB8AC3E}">
        <p14:creationId xmlns:p14="http://schemas.microsoft.com/office/powerpoint/2010/main" val="229886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CDD66-F6FA-45AD-A57F-A462B46A37F0}"/>
              </a:ext>
            </a:extLst>
          </p:cNvPr>
          <p:cNvSpPr/>
          <p:nvPr/>
        </p:nvSpPr>
        <p:spPr>
          <a:xfrm>
            <a:off x="2670494" y="-58723"/>
            <a:ext cx="2502717" cy="1077218"/>
          </a:xfrm>
          <a:prstGeom prst="rect">
            <a:avLst/>
          </a:prstGeom>
        </p:spPr>
        <p:txBody>
          <a:bodyPr wrap="square">
            <a:spAutoFit/>
          </a:bodyPr>
          <a:lstStyle/>
          <a:p>
            <a:r>
              <a:rPr lang="en-US" sz="3200" dirty="0">
                <a:solidFill>
                  <a:schemeClr val="bg1"/>
                </a:solidFill>
              </a:rPr>
              <a:t>Greek Empire</a:t>
            </a:r>
          </a:p>
          <a:p>
            <a:pPr algn="ctr"/>
            <a:r>
              <a:rPr lang="en-US" sz="3200" dirty="0">
                <a:solidFill>
                  <a:schemeClr val="bg1"/>
                </a:solidFill>
              </a:rPr>
              <a:t>(331-63 B.C.)</a:t>
            </a:r>
          </a:p>
        </p:txBody>
      </p:sp>
      <p:pic>
        <p:nvPicPr>
          <p:cNvPr id="5" name="Picture 4">
            <a:extLst>
              <a:ext uri="{FF2B5EF4-FFF2-40B4-BE49-F238E27FC236}">
                <a16:creationId xmlns:a16="http://schemas.microsoft.com/office/drawing/2014/main" id="{92E5B620-BE0A-4104-8FB2-99C6D99A0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82" y="3692237"/>
            <a:ext cx="4221018" cy="3165764"/>
          </a:xfrm>
          <a:prstGeom prst="rect">
            <a:avLst/>
          </a:prstGeom>
        </p:spPr>
      </p:pic>
      <p:pic>
        <p:nvPicPr>
          <p:cNvPr id="7" name="Picture 6">
            <a:extLst>
              <a:ext uri="{FF2B5EF4-FFF2-40B4-BE49-F238E27FC236}">
                <a16:creationId xmlns:a16="http://schemas.microsoft.com/office/drawing/2014/main" id="{F38DCE99-518D-4B40-A3F4-CC5DB067B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983" y="0"/>
            <a:ext cx="4221018" cy="3161491"/>
          </a:xfrm>
          <a:prstGeom prst="rect">
            <a:avLst/>
          </a:prstGeom>
        </p:spPr>
      </p:pic>
      <p:sp>
        <p:nvSpPr>
          <p:cNvPr id="11" name="Rectangle 10">
            <a:extLst>
              <a:ext uri="{FF2B5EF4-FFF2-40B4-BE49-F238E27FC236}">
                <a16:creationId xmlns:a16="http://schemas.microsoft.com/office/drawing/2014/main" id="{60437C99-7DBB-4CC9-A065-E769313DB9C8}"/>
              </a:ext>
            </a:extLst>
          </p:cNvPr>
          <p:cNvSpPr/>
          <p:nvPr/>
        </p:nvSpPr>
        <p:spPr>
          <a:xfrm>
            <a:off x="461987" y="2534751"/>
            <a:ext cx="7348163" cy="1077218"/>
          </a:xfrm>
          <a:prstGeom prst="rect">
            <a:avLst/>
          </a:prstGeom>
        </p:spPr>
        <p:txBody>
          <a:bodyPr wrap="square">
            <a:spAutoFit/>
          </a:bodyPr>
          <a:lstStyle/>
          <a:p>
            <a:r>
              <a:rPr lang="en-US" sz="3200" dirty="0">
                <a:solidFill>
                  <a:schemeClr val="bg1"/>
                </a:solidFill>
              </a:rPr>
              <a:t>* Daniel 8 and parts of 11 prophesy about the events of this time.</a:t>
            </a:r>
          </a:p>
        </p:txBody>
      </p:sp>
    </p:spTree>
    <p:extLst>
      <p:ext uri="{BB962C8B-B14F-4D97-AF65-F5344CB8AC3E}">
        <p14:creationId xmlns:p14="http://schemas.microsoft.com/office/powerpoint/2010/main" val="921911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3381D-E93E-4D82-81D3-D3E8A58E50F9}"/>
              </a:ext>
            </a:extLst>
          </p:cNvPr>
          <p:cNvSpPr/>
          <p:nvPr/>
        </p:nvSpPr>
        <p:spPr>
          <a:xfrm>
            <a:off x="3928844" y="0"/>
            <a:ext cx="3210187" cy="1077218"/>
          </a:xfrm>
          <a:prstGeom prst="rect">
            <a:avLst/>
          </a:prstGeom>
        </p:spPr>
        <p:txBody>
          <a:bodyPr wrap="square">
            <a:spAutoFit/>
          </a:bodyPr>
          <a:lstStyle/>
          <a:p>
            <a:r>
              <a:rPr lang="en-US" sz="3200" dirty="0">
                <a:solidFill>
                  <a:schemeClr val="bg1"/>
                </a:solidFill>
              </a:rPr>
              <a:t>Roman Empire I</a:t>
            </a:r>
          </a:p>
          <a:p>
            <a:r>
              <a:rPr lang="en-US" sz="3200" dirty="0">
                <a:solidFill>
                  <a:schemeClr val="bg1"/>
                </a:solidFill>
              </a:rPr>
              <a:t>(63 BC – A.D. 476)</a:t>
            </a:r>
          </a:p>
        </p:txBody>
      </p:sp>
      <p:pic>
        <p:nvPicPr>
          <p:cNvPr id="6" name="Picture 5">
            <a:extLst>
              <a:ext uri="{FF2B5EF4-FFF2-40B4-BE49-F238E27FC236}">
                <a16:creationId xmlns:a16="http://schemas.microsoft.com/office/drawing/2014/main" id="{407B7818-CEED-43CC-B5E7-6DE5A8A56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308" y="1075690"/>
            <a:ext cx="8700655" cy="5782310"/>
          </a:xfrm>
          <a:prstGeom prst="rect">
            <a:avLst/>
          </a:prstGeom>
        </p:spPr>
      </p:pic>
    </p:spTree>
    <p:extLst>
      <p:ext uri="{BB962C8B-B14F-4D97-AF65-F5344CB8AC3E}">
        <p14:creationId xmlns:p14="http://schemas.microsoft.com/office/powerpoint/2010/main" val="4142152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3381D-E93E-4D82-81D3-D3E8A58E50F9}"/>
              </a:ext>
            </a:extLst>
          </p:cNvPr>
          <p:cNvSpPr/>
          <p:nvPr/>
        </p:nvSpPr>
        <p:spPr>
          <a:xfrm>
            <a:off x="2005138" y="0"/>
            <a:ext cx="3210187" cy="1077218"/>
          </a:xfrm>
          <a:prstGeom prst="rect">
            <a:avLst/>
          </a:prstGeom>
        </p:spPr>
        <p:txBody>
          <a:bodyPr wrap="square">
            <a:spAutoFit/>
          </a:bodyPr>
          <a:lstStyle/>
          <a:p>
            <a:r>
              <a:rPr lang="en-US" sz="3200" dirty="0">
                <a:solidFill>
                  <a:schemeClr val="bg1"/>
                </a:solidFill>
              </a:rPr>
              <a:t>Roman Empire I</a:t>
            </a:r>
          </a:p>
          <a:p>
            <a:r>
              <a:rPr lang="en-US" sz="3200" dirty="0">
                <a:solidFill>
                  <a:schemeClr val="bg1"/>
                </a:solidFill>
              </a:rPr>
              <a:t>(63 BC – A.D. 476)</a:t>
            </a:r>
          </a:p>
        </p:txBody>
      </p:sp>
      <p:pic>
        <p:nvPicPr>
          <p:cNvPr id="5" name="Picture 4">
            <a:extLst>
              <a:ext uri="{FF2B5EF4-FFF2-40B4-BE49-F238E27FC236}">
                <a16:creationId xmlns:a16="http://schemas.microsoft.com/office/drawing/2014/main" id="{C3C3A500-D2AE-40A0-9A18-59C6171A3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83" y="3692237"/>
            <a:ext cx="4221018" cy="3165764"/>
          </a:xfrm>
          <a:prstGeom prst="rect">
            <a:avLst/>
          </a:prstGeom>
        </p:spPr>
      </p:pic>
      <p:pic>
        <p:nvPicPr>
          <p:cNvPr id="8" name="Picture 7">
            <a:extLst>
              <a:ext uri="{FF2B5EF4-FFF2-40B4-BE49-F238E27FC236}">
                <a16:creationId xmlns:a16="http://schemas.microsoft.com/office/drawing/2014/main" id="{7918A7C4-C445-4D75-8F4F-041A93B9F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073" y="0"/>
            <a:ext cx="1884218" cy="3701738"/>
          </a:xfrm>
          <a:prstGeom prst="rect">
            <a:avLst/>
          </a:prstGeom>
        </p:spPr>
      </p:pic>
      <p:sp>
        <p:nvSpPr>
          <p:cNvPr id="12" name="Rectangle 11">
            <a:extLst>
              <a:ext uri="{FF2B5EF4-FFF2-40B4-BE49-F238E27FC236}">
                <a16:creationId xmlns:a16="http://schemas.microsoft.com/office/drawing/2014/main" id="{D698FC79-4060-4534-B465-223496D9CFD6}"/>
              </a:ext>
            </a:extLst>
          </p:cNvPr>
          <p:cNvSpPr/>
          <p:nvPr/>
        </p:nvSpPr>
        <p:spPr>
          <a:xfrm>
            <a:off x="208708" y="1137692"/>
            <a:ext cx="8024620" cy="255454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40 And there shall be a fourth kingdom, strong as iron, because iron breaks to pieces and shatters all things. And like iron that crushes, it shall break and crush all these.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2:40)</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2716765F-F79E-4E22-8356-84C854B2C657}"/>
              </a:ext>
            </a:extLst>
          </p:cNvPr>
          <p:cNvSpPr/>
          <p:nvPr/>
        </p:nvSpPr>
        <p:spPr>
          <a:xfrm>
            <a:off x="210785" y="3701738"/>
            <a:ext cx="7639574" cy="3046988"/>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7 After this I saw in the night visions, and behold, a fourth beast, terrifying and dreadful and exceedingly strong. It had great iron teeth; it devoured and broke in pieces and stamped what was left with its feet.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7:7)</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95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3381D-E93E-4D82-81D3-D3E8A58E50F9}"/>
              </a:ext>
            </a:extLst>
          </p:cNvPr>
          <p:cNvSpPr/>
          <p:nvPr/>
        </p:nvSpPr>
        <p:spPr>
          <a:xfrm>
            <a:off x="1979971" y="147782"/>
            <a:ext cx="3210187" cy="1077218"/>
          </a:xfrm>
          <a:prstGeom prst="rect">
            <a:avLst/>
          </a:prstGeom>
        </p:spPr>
        <p:txBody>
          <a:bodyPr wrap="square">
            <a:spAutoFit/>
          </a:bodyPr>
          <a:lstStyle/>
          <a:p>
            <a:r>
              <a:rPr lang="en-US" sz="3200" dirty="0">
                <a:solidFill>
                  <a:schemeClr val="bg1"/>
                </a:solidFill>
              </a:rPr>
              <a:t>Roman Empire I</a:t>
            </a:r>
          </a:p>
          <a:p>
            <a:r>
              <a:rPr lang="en-US" sz="3200" dirty="0">
                <a:solidFill>
                  <a:schemeClr val="bg1"/>
                </a:solidFill>
              </a:rPr>
              <a:t>(63 BC – A.D. 476)</a:t>
            </a:r>
          </a:p>
        </p:txBody>
      </p:sp>
      <p:pic>
        <p:nvPicPr>
          <p:cNvPr id="5" name="Picture 4">
            <a:extLst>
              <a:ext uri="{FF2B5EF4-FFF2-40B4-BE49-F238E27FC236}">
                <a16:creationId xmlns:a16="http://schemas.microsoft.com/office/drawing/2014/main" id="{C3C3A500-D2AE-40A0-9A18-59C6171A3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83" y="3692237"/>
            <a:ext cx="4221018" cy="3165764"/>
          </a:xfrm>
          <a:prstGeom prst="rect">
            <a:avLst/>
          </a:prstGeom>
        </p:spPr>
      </p:pic>
      <p:pic>
        <p:nvPicPr>
          <p:cNvPr id="8" name="Picture 7">
            <a:extLst>
              <a:ext uri="{FF2B5EF4-FFF2-40B4-BE49-F238E27FC236}">
                <a16:creationId xmlns:a16="http://schemas.microsoft.com/office/drawing/2014/main" id="{7918A7C4-C445-4D75-8F4F-041A93B9F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073" y="0"/>
            <a:ext cx="1884218" cy="3701738"/>
          </a:xfrm>
          <a:prstGeom prst="rect">
            <a:avLst/>
          </a:prstGeom>
        </p:spPr>
      </p:pic>
      <p:sp>
        <p:nvSpPr>
          <p:cNvPr id="9" name="Rectangle 8">
            <a:extLst>
              <a:ext uri="{FF2B5EF4-FFF2-40B4-BE49-F238E27FC236}">
                <a16:creationId xmlns:a16="http://schemas.microsoft.com/office/drawing/2014/main" id="{0717B5C6-A7A8-4DD8-9687-780A42336830}"/>
              </a:ext>
            </a:extLst>
          </p:cNvPr>
          <p:cNvSpPr/>
          <p:nvPr/>
        </p:nvSpPr>
        <p:spPr>
          <a:xfrm>
            <a:off x="-3642" y="1225000"/>
            <a:ext cx="7970983" cy="1815882"/>
          </a:xfrm>
          <a:prstGeom prst="rect">
            <a:avLst/>
          </a:prstGeom>
        </p:spPr>
        <p:txBody>
          <a:bodyPr wrap="square">
            <a:spAutoFit/>
          </a:bodyPr>
          <a:lstStyle/>
          <a:p>
            <a:r>
              <a:rPr lang="en-US" sz="2800" dirty="0">
                <a:solidFill>
                  <a:schemeClr val="bg1"/>
                </a:solidFill>
              </a:rPr>
              <a:t>* Rome known for its military might and destruction. Where as the first three kingdoms attempted assimilation, Rome would just conquer and destroy. Might makes right.</a:t>
            </a:r>
          </a:p>
        </p:txBody>
      </p:sp>
      <p:sp>
        <p:nvSpPr>
          <p:cNvPr id="10" name="Rectangle 9">
            <a:extLst>
              <a:ext uri="{FF2B5EF4-FFF2-40B4-BE49-F238E27FC236}">
                <a16:creationId xmlns:a16="http://schemas.microsoft.com/office/drawing/2014/main" id="{70A39C84-A8BC-4BE5-9738-E69420531E64}"/>
              </a:ext>
            </a:extLst>
          </p:cNvPr>
          <p:cNvSpPr/>
          <p:nvPr/>
        </p:nvSpPr>
        <p:spPr>
          <a:xfrm>
            <a:off x="-1" y="3194229"/>
            <a:ext cx="7967341" cy="1569660"/>
          </a:xfrm>
          <a:prstGeom prst="rect">
            <a:avLst/>
          </a:prstGeom>
        </p:spPr>
        <p:txBody>
          <a:bodyPr wrap="square">
            <a:spAutoFit/>
          </a:bodyPr>
          <a:lstStyle/>
          <a:p>
            <a:r>
              <a:rPr lang="en-US" sz="3200" dirty="0">
                <a:solidFill>
                  <a:schemeClr val="bg1"/>
                </a:solidFill>
              </a:rPr>
              <a:t>* Just as the statue had two legs, Rome divided into two empires in A.D. 284: The Roman west and the Byzantine east.</a:t>
            </a:r>
          </a:p>
        </p:txBody>
      </p:sp>
      <p:sp>
        <p:nvSpPr>
          <p:cNvPr id="11" name="Rectangle 10">
            <a:extLst>
              <a:ext uri="{FF2B5EF4-FFF2-40B4-BE49-F238E27FC236}">
                <a16:creationId xmlns:a16="http://schemas.microsoft.com/office/drawing/2014/main" id="{F4D13D39-81BB-40DF-BE4D-F03FA244132B}"/>
              </a:ext>
            </a:extLst>
          </p:cNvPr>
          <p:cNvSpPr/>
          <p:nvPr/>
        </p:nvSpPr>
        <p:spPr>
          <a:xfrm>
            <a:off x="-59571" y="4917237"/>
            <a:ext cx="8026911" cy="1077218"/>
          </a:xfrm>
          <a:prstGeom prst="rect">
            <a:avLst/>
          </a:prstGeom>
        </p:spPr>
        <p:txBody>
          <a:bodyPr wrap="square">
            <a:spAutoFit/>
          </a:bodyPr>
          <a:lstStyle/>
          <a:p>
            <a:r>
              <a:rPr lang="en-US" sz="3200" dirty="0">
                <a:solidFill>
                  <a:schemeClr val="bg1"/>
                </a:solidFill>
              </a:rPr>
              <a:t>* The Roman empire gradually disintegrated and Rome fell in A.D. 476.</a:t>
            </a:r>
          </a:p>
        </p:txBody>
      </p:sp>
    </p:spTree>
    <p:extLst>
      <p:ext uri="{BB962C8B-B14F-4D97-AF65-F5344CB8AC3E}">
        <p14:creationId xmlns:p14="http://schemas.microsoft.com/office/powerpoint/2010/main" val="14202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FFE67-81D2-4450-8A31-69424D53D07F}"/>
              </a:ext>
            </a:extLst>
          </p:cNvPr>
          <p:cNvSpPr txBox="1"/>
          <p:nvPr/>
        </p:nvSpPr>
        <p:spPr>
          <a:xfrm>
            <a:off x="1073693" y="387481"/>
            <a:ext cx="6651370" cy="861774"/>
          </a:xfrm>
          <a:prstGeom prst="rect">
            <a:avLst/>
          </a:prstGeom>
          <a:noFill/>
        </p:spPr>
        <p:txBody>
          <a:bodyPr wrap="square" rtlCol="0">
            <a:spAutoFit/>
          </a:bodyPr>
          <a:lstStyle/>
          <a:p>
            <a:r>
              <a:rPr lang="en-US" sz="3200" b="1" dirty="0">
                <a:solidFill>
                  <a:schemeClr val="bg1"/>
                </a:solidFill>
              </a:rPr>
              <a:t>Kingdom Come: The Coming Kingdom</a:t>
            </a:r>
          </a:p>
          <a:p>
            <a:endParaRPr lang="en-US" dirty="0"/>
          </a:p>
        </p:txBody>
      </p:sp>
      <p:sp>
        <p:nvSpPr>
          <p:cNvPr id="3" name="Rectangle 2">
            <a:extLst>
              <a:ext uri="{FF2B5EF4-FFF2-40B4-BE49-F238E27FC236}">
                <a16:creationId xmlns:a16="http://schemas.microsoft.com/office/drawing/2014/main" id="{2EBAB78F-E6D5-482C-B893-8C189C87C97E}"/>
              </a:ext>
            </a:extLst>
          </p:cNvPr>
          <p:cNvSpPr/>
          <p:nvPr/>
        </p:nvSpPr>
        <p:spPr>
          <a:xfrm>
            <a:off x="403519" y="1769751"/>
            <a:ext cx="7847794" cy="1077218"/>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bg1"/>
                </a:solidFill>
              </a:rPr>
              <a:t>God desires for people to be drawn into His     Kingdom.</a:t>
            </a:r>
          </a:p>
        </p:txBody>
      </p:sp>
      <p:sp>
        <p:nvSpPr>
          <p:cNvPr id="4" name="Rectangle 3">
            <a:extLst>
              <a:ext uri="{FF2B5EF4-FFF2-40B4-BE49-F238E27FC236}">
                <a16:creationId xmlns:a16="http://schemas.microsoft.com/office/drawing/2014/main" id="{F83F552B-92A2-4323-9858-247D4489C896}"/>
              </a:ext>
            </a:extLst>
          </p:cNvPr>
          <p:cNvSpPr/>
          <p:nvPr/>
        </p:nvSpPr>
        <p:spPr>
          <a:xfrm>
            <a:off x="403519" y="2846969"/>
            <a:ext cx="6915932" cy="584775"/>
          </a:xfrm>
          <a:prstGeom prst="rect">
            <a:avLst/>
          </a:prstGeom>
        </p:spPr>
        <p:txBody>
          <a:bodyPr wrap="none">
            <a:spAutoFit/>
          </a:bodyPr>
          <a:lstStyle/>
          <a:p>
            <a:pPr marL="457200" indent="-457200">
              <a:buFont typeface="Arial" panose="020B0604020202020204" pitchFamily="34" charset="0"/>
              <a:buChar char="•"/>
            </a:pPr>
            <a:r>
              <a:rPr lang="en-US" sz="3200" dirty="0">
                <a:solidFill>
                  <a:schemeClr val="bg1"/>
                </a:solidFill>
              </a:rPr>
              <a:t>People willfully reject God's Kingdom </a:t>
            </a:r>
          </a:p>
        </p:txBody>
      </p:sp>
      <p:sp>
        <p:nvSpPr>
          <p:cNvPr id="5" name="Rectangle 4">
            <a:extLst>
              <a:ext uri="{FF2B5EF4-FFF2-40B4-BE49-F238E27FC236}">
                <a16:creationId xmlns:a16="http://schemas.microsoft.com/office/drawing/2014/main" id="{76C1320D-C888-4608-B988-9B8116204B60}"/>
              </a:ext>
            </a:extLst>
          </p:cNvPr>
          <p:cNvSpPr/>
          <p:nvPr/>
        </p:nvSpPr>
        <p:spPr>
          <a:xfrm>
            <a:off x="403519" y="3431744"/>
            <a:ext cx="7847794" cy="1077218"/>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bg1"/>
                </a:solidFill>
              </a:rPr>
              <a:t>There are consequences for rejecting God's Kingdom</a:t>
            </a:r>
          </a:p>
        </p:txBody>
      </p:sp>
      <p:sp>
        <p:nvSpPr>
          <p:cNvPr id="6" name="Rectangle 5">
            <a:extLst>
              <a:ext uri="{FF2B5EF4-FFF2-40B4-BE49-F238E27FC236}">
                <a16:creationId xmlns:a16="http://schemas.microsoft.com/office/drawing/2014/main" id="{F547EAE4-F700-4A43-B52C-6C58162DFEDD}"/>
              </a:ext>
            </a:extLst>
          </p:cNvPr>
          <p:cNvSpPr/>
          <p:nvPr/>
        </p:nvSpPr>
        <p:spPr>
          <a:xfrm>
            <a:off x="403519" y="4508962"/>
            <a:ext cx="6170472" cy="584775"/>
          </a:xfrm>
          <a:prstGeom prst="rect">
            <a:avLst/>
          </a:prstGeom>
        </p:spPr>
        <p:txBody>
          <a:bodyPr wrap="none">
            <a:spAutoFit/>
          </a:bodyPr>
          <a:lstStyle/>
          <a:p>
            <a:pPr marL="457200" indent="-457200">
              <a:buFont typeface="Arial" panose="020B0604020202020204" pitchFamily="34" charset="0"/>
              <a:buChar char="•"/>
            </a:pPr>
            <a:r>
              <a:rPr lang="en-US" sz="3200" dirty="0">
                <a:solidFill>
                  <a:schemeClr val="bg1"/>
                </a:solidFill>
              </a:rPr>
              <a:t>God's Kingdom is coming anyway</a:t>
            </a:r>
          </a:p>
        </p:txBody>
      </p:sp>
    </p:spTree>
    <p:extLst>
      <p:ext uri="{BB962C8B-B14F-4D97-AF65-F5344CB8AC3E}">
        <p14:creationId xmlns:p14="http://schemas.microsoft.com/office/powerpoint/2010/main" val="356728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C3A500-D2AE-40A0-9A18-59C6171A3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83" y="3692237"/>
            <a:ext cx="4221018" cy="3165764"/>
          </a:xfrm>
          <a:prstGeom prst="rect">
            <a:avLst/>
          </a:prstGeom>
        </p:spPr>
      </p:pic>
      <p:pic>
        <p:nvPicPr>
          <p:cNvPr id="8" name="Picture 7">
            <a:extLst>
              <a:ext uri="{FF2B5EF4-FFF2-40B4-BE49-F238E27FC236}">
                <a16:creationId xmlns:a16="http://schemas.microsoft.com/office/drawing/2014/main" id="{7918A7C4-C445-4D75-8F4F-041A93B9F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073" y="0"/>
            <a:ext cx="1884218" cy="3701738"/>
          </a:xfrm>
          <a:prstGeom prst="rect">
            <a:avLst/>
          </a:prstGeom>
        </p:spPr>
      </p:pic>
      <p:sp>
        <p:nvSpPr>
          <p:cNvPr id="3" name="Rectangle 2">
            <a:extLst>
              <a:ext uri="{FF2B5EF4-FFF2-40B4-BE49-F238E27FC236}">
                <a16:creationId xmlns:a16="http://schemas.microsoft.com/office/drawing/2014/main" id="{E9F61032-E149-4065-A3D8-782EC54AABC8}"/>
              </a:ext>
            </a:extLst>
          </p:cNvPr>
          <p:cNvSpPr/>
          <p:nvPr/>
        </p:nvSpPr>
        <p:spPr>
          <a:xfrm>
            <a:off x="609219" y="132019"/>
            <a:ext cx="5193922" cy="584775"/>
          </a:xfrm>
          <a:prstGeom prst="rect">
            <a:avLst/>
          </a:prstGeom>
        </p:spPr>
        <p:txBody>
          <a:bodyPr wrap="none">
            <a:spAutoFit/>
          </a:bodyPr>
          <a:lstStyle/>
          <a:p>
            <a:r>
              <a:rPr lang="en-US" sz="3200" dirty="0">
                <a:solidFill>
                  <a:schemeClr val="bg1"/>
                </a:solidFill>
              </a:rPr>
              <a:t>All Things Are Not Yet Fulfilled</a:t>
            </a:r>
          </a:p>
        </p:txBody>
      </p:sp>
      <p:sp>
        <p:nvSpPr>
          <p:cNvPr id="4" name="Rectangle 3">
            <a:extLst>
              <a:ext uri="{FF2B5EF4-FFF2-40B4-BE49-F238E27FC236}">
                <a16:creationId xmlns:a16="http://schemas.microsoft.com/office/drawing/2014/main" id="{C80CC60D-2F7D-4037-B640-ABC864C72DB8}"/>
              </a:ext>
            </a:extLst>
          </p:cNvPr>
          <p:cNvSpPr/>
          <p:nvPr/>
        </p:nvSpPr>
        <p:spPr>
          <a:xfrm>
            <a:off x="62197" y="1137805"/>
            <a:ext cx="8914023" cy="1077218"/>
          </a:xfrm>
          <a:prstGeom prst="rect">
            <a:avLst/>
          </a:prstGeom>
        </p:spPr>
        <p:txBody>
          <a:bodyPr wrap="square">
            <a:spAutoFit/>
          </a:bodyPr>
          <a:lstStyle/>
          <a:p>
            <a:r>
              <a:rPr lang="en-US" sz="3200" dirty="0">
                <a:solidFill>
                  <a:schemeClr val="bg1"/>
                </a:solidFill>
              </a:rPr>
              <a:t>* It was not suddenly destroyed as depicted in the visions.</a:t>
            </a:r>
          </a:p>
        </p:txBody>
      </p:sp>
      <p:sp>
        <p:nvSpPr>
          <p:cNvPr id="6" name="Rectangle 5">
            <a:extLst>
              <a:ext uri="{FF2B5EF4-FFF2-40B4-BE49-F238E27FC236}">
                <a16:creationId xmlns:a16="http://schemas.microsoft.com/office/drawing/2014/main" id="{CE538C5A-DE70-4BC0-9335-524160BA55A8}"/>
              </a:ext>
            </a:extLst>
          </p:cNvPr>
          <p:cNvSpPr/>
          <p:nvPr/>
        </p:nvSpPr>
        <p:spPr>
          <a:xfrm>
            <a:off x="47005" y="2361217"/>
            <a:ext cx="7840232" cy="2062103"/>
          </a:xfrm>
          <a:prstGeom prst="rect">
            <a:avLst/>
          </a:prstGeom>
        </p:spPr>
        <p:txBody>
          <a:bodyPr wrap="square">
            <a:spAutoFit/>
          </a:bodyPr>
          <a:lstStyle/>
          <a:p>
            <a:r>
              <a:rPr lang="en-US" sz="3200" dirty="0">
                <a:solidFill>
                  <a:schemeClr val="bg1"/>
                </a:solidFill>
              </a:rPr>
              <a:t>* No counterpart to the ten toes and the ten horns and the little horn that raised up in their midst. Horns being a symbol of authority or kingship.</a:t>
            </a:r>
          </a:p>
        </p:txBody>
      </p:sp>
      <p:sp>
        <p:nvSpPr>
          <p:cNvPr id="7" name="Rectangle 6">
            <a:extLst>
              <a:ext uri="{FF2B5EF4-FFF2-40B4-BE49-F238E27FC236}">
                <a16:creationId xmlns:a16="http://schemas.microsoft.com/office/drawing/2014/main" id="{9C29C15A-EAA7-4427-B5E6-2AFE368450B2}"/>
              </a:ext>
            </a:extLst>
          </p:cNvPr>
          <p:cNvSpPr/>
          <p:nvPr/>
        </p:nvSpPr>
        <p:spPr>
          <a:xfrm>
            <a:off x="-1" y="4569514"/>
            <a:ext cx="7970983" cy="1077218"/>
          </a:xfrm>
          <a:prstGeom prst="rect">
            <a:avLst/>
          </a:prstGeom>
        </p:spPr>
        <p:txBody>
          <a:bodyPr wrap="square">
            <a:spAutoFit/>
          </a:bodyPr>
          <a:lstStyle/>
          <a:p>
            <a:r>
              <a:rPr lang="en-US" sz="3200" dirty="0">
                <a:solidFill>
                  <a:schemeClr val="bg1"/>
                </a:solidFill>
              </a:rPr>
              <a:t>* It was not replaced with God's Kingdom in Christ filling the whole earth.</a:t>
            </a:r>
          </a:p>
        </p:txBody>
      </p:sp>
    </p:spTree>
    <p:extLst>
      <p:ext uri="{BB962C8B-B14F-4D97-AF65-F5344CB8AC3E}">
        <p14:creationId xmlns:p14="http://schemas.microsoft.com/office/powerpoint/2010/main" val="7858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C3A500-D2AE-40A0-9A18-59C6171A3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83" y="3692237"/>
            <a:ext cx="4221018" cy="3165764"/>
          </a:xfrm>
          <a:prstGeom prst="rect">
            <a:avLst/>
          </a:prstGeom>
        </p:spPr>
      </p:pic>
      <p:pic>
        <p:nvPicPr>
          <p:cNvPr id="8" name="Picture 7">
            <a:extLst>
              <a:ext uri="{FF2B5EF4-FFF2-40B4-BE49-F238E27FC236}">
                <a16:creationId xmlns:a16="http://schemas.microsoft.com/office/drawing/2014/main" id="{7918A7C4-C445-4D75-8F4F-041A93B9F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073" y="0"/>
            <a:ext cx="1884218" cy="3701738"/>
          </a:xfrm>
          <a:prstGeom prst="rect">
            <a:avLst/>
          </a:prstGeom>
        </p:spPr>
      </p:pic>
      <p:sp>
        <p:nvSpPr>
          <p:cNvPr id="2" name="Rectangle 1">
            <a:extLst>
              <a:ext uri="{FF2B5EF4-FFF2-40B4-BE49-F238E27FC236}">
                <a16:creationId xmlns:a16="http://schemas.microsoft.com/office/drawing/2014/main" id="{CD2EF33A-2459-47C0-9AF2-B3E52AEBCCC1}"/>
              </a:ext>
            </a:extLst>
          </p:cNvPr>
          <p:cNvSpPr/>
          <p:nvPr/>
        </p:nvSpPr>
        <p:spPr>
          <a:xfrm>
            <a:off x="-1098915" y="0"/>
            <a:ext cx="9069898" cy="6555641"/>
          </a:xfrm>
          <a:prstGeom prst="rect">
            <a:avLst/>
          </a:prstGeom>
        </p:spPr>
        <p:txBody>
          <a:bodyPr wrap="square">
            <a:spAutoFit/>
          </a:bodyPr>
          <a:lstStyle/>
          <a:p>
            <a:pPr marL="1143000" marR="0">
              <a:spcBef>
                <a:spcPts val="0"/>
              </a:spcBef>
              <a:spcAft>
                <a:spcPts val="0"/>
              </a:spcAft>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19 “Then I desired to know the truth about the fourth beast, which was different from all the rest, exceedingly terrifying, with its teeth of iron and claws of bronze, and which devoured and broke in pieces and stamped what was left with its feet, 20 and about the ten horns that were on its head, and the other horn that came up and before which three of them fell, the horn that had eyes and a mouth that spoke great things, and that seemed greater than its companions. 21 As I looked, this horn made war with the saints and prevailed over them, 22 until the Ancient of Days came, and judgment was given for the saints of the Most High, and the time came when the saints possessed the kingdom. </a:t>
            </a:r>
          </a:p>
          <a:p>
            <a:pPr marL="1143000" marR="0">
              <a:spcBef>
                <a:spcPts val="0"/>
              </a:spcBef>
              <a:spcAft>
                <a:spcPts val="0"/>
              </a:spcAft>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7:19-22)</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3329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73BBE3-027F-4D07-9D8F-EA8F479DE699}"/>
              </a:ext>
            </a:extLst>
          </p:cNvPr>
          <p:cNvSpPr/>
          <p:nvPr/>
        </p:nvSpPr>
        <p:spPr>
          <a:xfrm>
            <a:off x="900418" y="96857"/>
            <a:ext cx="7471794" cy="584775"/>
          </a:xfrm>
          <a:prstGeom prst="rect">
            <a:avLst/>
          </a:prstGeom>
        </p:spPr>
        <p:txBody>
          <a:bodyPr wrap="square">
            <a:spAutoFit/>
          </a:bodyPr>
          <a:lstStyle/>
          <a:p>
            <a:pPr lvl="0"/>
            <a:r>
              <a:rPr lang="en-US" sz="3200" dirty="0">
                <a:solidFill>
                  <a:prstClr val="white"/>
                </a:solidFill>
              </a:rPr>
              <a:t>The Seven C’s of Consistent Interpretation</a:t>
            </a:r>
          </a:p>
        </p:txBody>
      </p:sp>
      <p:sp>
        <p:nvSpPr>
          <p:cNvPr id="3" name="Rectangle 2">
            <a:extLst>
              <a:ext uri="{FF2B5EF4-FFF2-40B4-BE49-F238E27FC236}">
                <a16:creationId xmlns:a16="http://schemas.microsoft.com/office/drawing/2014/main" id="{3610E92E-39FA-4826-A21E-2F714F3EEE2E}"/>
              </a:ext>
            </a:extLst>
          </p:cNvPr>
          <p:cNvSpPr/>
          <p:nvPr/>
        </p:nvSpPr>
        <p:spPr>
          <a:xfrm>
            <a:off x="111852" y="1218312"/>
            <a:ext cx="7857687" cy="1077218"/>
          </a:xfrm>
          <a:prstGeom prst="rect">
            <a:avLst/>
          </a:prstGeom>
        </p:spPr>
        <p:txBody>
          <a:bodyPr wrap="square">
            <a:spAutoFit/>
          </a:bodyPr>
          <a:lstStyle/>
          <a:p>
            <a:r>
              <a:rPr lang="en-US" sz="3200" dirty="0">
                <a:solidFill>
                  <a:schemeClr val="bg1"/>
                </a:solidFill>
              </a:rPr>
              <a:t>* Complete fulfillment: God fulfills His Word completely, not partially.</a:t>
            </a:r>
          </a:p>
        </p:txBody>
      </p:sp>
      <p:sp>
        <p:nvSpPr>
          <p:cNvPr id="4" name="Rectangle 3">
            <a:extLst>
              <a:ext uri="{FF2B5EF4-FFF2-40B4-BE49-F238E27FC236}">
                <a16:creationId xmlns:a16="http://schemas.microsoft.com/office/drawing/2014/main" id="{1174B521-E7B5-411F-9474-0321290BE2FD}"/>
              </a:ext>
            </a:extLst>
          </p:cNvPr>
          <p:cNvSpPr/>
          <p:nvPr/>
        </p:nvSpPr>
        <p:spPr>
          <a:xfrm>
            <a:off x="111851" y="2598490"/>
            <a:ext cx="8092581" cy="1569660"/>
          </a:xfrm>
          <a:prstGeom prst="rect">
            <a:avLst/>
          </a:prstGeom>
        </p:spPr>
        <p:txBody>
          <a:bodyPr wrap="square">
            <a:spAutoFit/>
          </a:bodyPr>
          <a:lstStyle/>
          <a:p>
            <a:r>
              <a:rPr lang="en-US" sz="3200" dirty="0">
                <a:solidFill>
                  <a:schemeClr val="bg1"/>
                </a:solidFill>
              </a:rPr>
              <a:t>* Correlative fulfillment: If a prophecy is partially fulfilled look for progressive fulfillment or typological fulfillment.</a:t>
            </a:r>
          </a:p>
        </p:txBody>
      </p:sp>
      <p:sp>
        <p:nvSpPr>
          <p:cNvPr id="5" name="Rectangle 4">
            <a:extLst>
              <a:ext uri="{FF2B5EF4-FFF2-40B4-BE49-F238E27FC236}">
                <a16:creationId xmlns:a16="http://schemas.microsoft.com/office/drawing/2014/main" id="{79E4DD3A-2400-42BD-ADAF-2D40A93130CC}"/>
              </a:ext>
            </a:extLst>
          </p:cNvPr>
          <p:cNvSpPr/>
          <p:nvPr/>
        </p:nvSpPr>
        <p:spPr>
          <a:xfrm>
            <a:off x="111851" y="4649409"/>
            <a:ext cx="7731852" cy="1569660"/>
          </a:xfrm>
          <a:prstGeom prst="rect">
            <a:avLst/>
          </a:prstGeom>
        </p:spPr>
        <p:txBody>
          <a:bodyPr wrap="square">
            <a:spAutoFit/>
          </a:bodyPr>
          <a:lstStyle/>
          <a:p>
            <a:r>
              <a:rPr lang="en-US" sz="3200" dirty="0">
                <a:solidFill>
                  <a:schemeClr val="bg1"/>
                </a:solidFill>
              </a:rPr>
              <a:t>* Example Ezekiel 28. Prophecy against the literal king of </a:t>
            </a:r>
            <a:r>
              <a:rPr lang="en-US" sz="3200" dirty="0" err="1">
                <a:solidFill>
                  <a:schemeClr val="bg1"/>
                </a:solidFill>
              </a:rPr>
              <a:t>Tyre</a:t>
            </a:r>
            <a:r>
              <a:rPr lang="en-US" sz="3200" dirty="0">
                <a:solidFill>
                  <a:schemeClr val="bg1"/>
                </a:solidFill>
              </a:rPr>
              <a:t> that then transition into a prophecy against Satan.</a:t>
            </a:r>
          </a:p>
        </p:txBody>
      </p:sp>
    </p:spTree>
    <p:extLst>
      <p:ext uri="{BB962C8B-B14F-4D97-AF65-F5344CB8AC3E}">
        <p14:creationId xmlns:p14="http://schemas.microsoft.com/office/powerpoint/2010/main" val="4192400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3381D-E93E-4D82-81D3-D3E8A58E50F9}"/>
              </a:ext>
            </a:extLst>
          </p:cNvPr>
          <p:cNvSpPr/>
          <p:nvPr/>
        </p:nvSpPr>
        <p:spPr>
          <a:xfrm>
            <a:off x="1979971" y="147782"/>
            <a:ext cx="3210187" cy="1077218"/>
          </a:xfrm>
          <a:prstGeom prst="rect">
            <a:avLst/>
          </a:prstGeom>
        </p:spPr>
        <p:txBody>
          <a:bodyPr wrap="square">
            <a:spAutoFit/>
          </a:bodyPr>
          <a:lstStyle/>
          <a:p>
            <a:r>
              <a:rPr lang="en-US" sz="3200" dirty="0">
                <a:solidFill>
                  <a:schemeClr val="bg1"/>
                </a:solidFill>
              </a:rPr>
              <a:t>Roman Empire II</a:t>
            </a:r>
          </a:p>
          <a:p>
            <a:pPr algn="ctr"/>
            <a:r>
              <a:rPr lang="en-US" sz="3200" dirty="0">
                <a:solidFill>
                  <a:schemeClr val="bg1"/>
                </a:solidFill>
              </a:rPr>
              <a:t>(Future)</a:t>
            </a:r>
          </a:p>
        </p:txBody>
      </p:sp>
      <p:pic>
        <p:nvPicPr>
          <p:cNvPr id="5" name="Picture 4">
            <a:extLst>
              <a:ext uri="{FF2B5EF4-FFF2-40B4-BE49-F238E27FC236}">
                <a16:creationId xmlns:a16="http://schemas.microsoft.com/office/drawing/2014/main" id="{C3C3A500-D2AE-40A0-9A18-59C6171A3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83" y="3692237"/>
            <a:ext cx="4221018" cy="3165764"/>
          </a:xfrm>
          <a:prstGeom prst="rect">
            <a:avLst/>
          </a:prstGeom>
        </p:spPr>
      </p:pic>
      <p:pic>
        <p:nvPicPr>
          <p:cNvPr id="8" name="Picture 7">
            <a:extLst>
              <a:ext uri="{FF2B5EF4-FFF2-40B4-BE49-F238E27FC236}">
                <a16:creationId xmlns:a16="http://schemas.microsoft.com/office/drawing/2014/main" id="{7918A7C4-C445-4D75-8F4F-041A93B9F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073" y="0"/>
            <a:ext cx="1884218" cy="3701738"/>
          </a:xfrm>
          <a:prstGeom prst="rect">
            <a:avLst/>
          </a:prstGeom>
        </p:spPr>
      </p:pic>
      <p:sp>
        <p:nvSpPr>
          <p:cNvPr id="9" name="Rectangle 8">
            <a:extLst>
              <a:ext uri="{FF2B5EF4-FFF2-40B4-BE49-F238E27FC236}">
                <a16:creationId xmlns:a16="http://schemas.microsoft.com/office/drawing/2014/main" id="{0717B5C6-A7A8-4DD8-9687-780A42336830}"/>
              </a:ext>
            </a:extLst>
          </p:cNvPr>
          <p:cNvSpPr/>
          <p:nvPr/>
        </p:nvSpPr>
        <p:spPr>
          <a:xfrm>
            <a:off x="-3643" y="1393736"/>
            <a:ext cx="7970983" cy="954107"/>
          </a:xfrm>
          <a:prstGeom prst="rect">
            <a:avLst/>
          </a:prstGeom>
        </p:spPr>
        <p:txBody>
          <a:bodyPr wrap="square">
            <a:spAutoFit/>
          </a:bodyPr>
          <a:lstStyle/>
          <a:p>
            <a:r>
              <a:rPr lang="en-US" sz="2800" dirty="0">
                <a:solidFill>
                  <a:schemeClr val="bg1"/>
                </a:solidFill>
              </a:rPr>
              <a:t>* The Roman empire of history is a partial fulfillment and typological fulfillment of the Fourth Beast.</a:t>
            </a:r>
          </a:p>
        </p:txBody>
      </p:sp>
      <p:sp>
        <p:nvSpPr>
          <p:cNvPr id="10" name="Rectangle 9">
            <a:extLst>
              <a:ext uri="{FF2B5EF4-FFF2-40B4-BE49-F238E27FC236}">
                <a16:creationId xmlns:a16="http://schemas.microsoft.com/office/drawing/2014/main" id="{70A39C84-A8BC-4BE5-9738-E69420531E64}"/>
              </a:ext>
            </a:extLst>
          </p:cNvPr>
          <p:cNvSpPr/>
          <p:nvPr/>
        </p:nvSpPr>
        <p:spPr>
          <a:xfrm>
            <a:off x="-29787" y="2890391"/>
            <a:ext cx="7967341" cy="1077218"/>
          </a:xfrm>
          <a:prstGeom prst="rect">
            <a:avLst/>
          </a:prstGeom>
        </p:spPr>
        <p:txBody>
          <a:bodyPr wrap="square">
            <a:spAutoFit/>
          </a:bodyPr>
          <a:lstStyle/>
          <a:p>
            <a:r>
              <a:rPr lang="en-US" sz="3200" dirty="0">
                <a:solidFill>
                  <a:schemeClr val="bg1"/>
                </a:solidFill>
              </a:rPr>
              <a:t>* There is a prophesied final world empire to come under the rule of the Antichrist.</a:t>
            </a:r>
          </a:p>
        </p:txBody>
      </p:sp>
      <p:sp>
        <p:nvSpPr>
          <p:cNvPr id="11" name="Rectangle 10">
            <a:extLst>
              <a:ext uri="{FF2B5EF4-FFF2-40B4-BE49-F238E27FC236}">
                <a16:creationId xmlns:a16="http://schemas.microsoft.com/office/drawing/2014/main" id="{F4D13D39-81BB-40DF-BE4D-F03FA244132B}"/>
              </a:ext>
            </a:extLst>
          </p:cNvPr>
          <p:cNvSpPr/>
          <p:nvPr/>
        </p:nvSpPr>
        <p:spPr>
          <a:xfrm>
            <a:off x="-59571" y="4527173"/>
            <a:ext cx="8026911" cy="1569660"/>
          </a:xfrm>
          <a:prstGeom prst="rect">
            <a:avLst/>
          </a:prstGeom>
        </p:spPr>
        <p:txBody>
          <a:bodyPr wrap="square">
            <a:spAutoFit/>
          </a:bodyPr>
          <a:lstStyle/>
          <a:p>
            <a:r>
              <a:rPr lang="en-US" sz="3200" dirty="0">
                <a:solidFill>
                  <a:schemeClr val="bg1"/>
                </a:solidFill>
              </a:rPr>
              <a:t>* At the return of Jesus Christ this final empire will be destroyed and the Kingdom of God in Christ will fill the whole earth.</a:t>
            </a:r>
          </a:p>
        </p:txBody>
      </p:sp>
    </p:spTree>
    <p:extLst>
      <p:ext uri="{BB962C8B-B14F-4D97-AF65-F5344CB8AC3E}">
        <p14:creationId xmlns:p14="http://schemas.microsoft.com/office/powerpoint/2010/main" val="32956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35B3C7-6DA5-49B8-81F2-97C6DDE5B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22764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05C18-5ACB-4D77-A086-51A543E45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88" y="0"/>
            <a:ext cx="9144000" cy="6858000"/>
          </a:xfrm>
          <a:prstGeom prst="rect">
            <a:avLst/>
          </a:prstGeom>
        </p:spPr>
      </p:pic>
    </p:spTree>
    <p:extLst>
      <p:ext uri="{BB962C8B-B14F-4D97-AF65-F5344CB8AC3E}">
        <p14:creationId xmlns:p14="http://schemas.microsoft.com/office/powerpoint/2010/main" val="3198890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B1E780-DCEC-496F-88D9-FA7CE56CB155}"/>
              </a:ext>
            </a:extLst>
          </p:cNvPr>
          <p:cNvSpPr/>
          <p:nvPr/>
        </p:nvSpPr>
        <p:spPr>
          <a:xfrm>
            <a:off x="4055670" y="326970"/>
            <a:ext cx="2615396" cy="584775"/>
          </a:xfrm>
          <a:prstGeom prst="rect">
            <a:avLst/>
          </a:prstGeom>
        </p:spPr>
        <p:txBody>
          <a:bodyPr wrap="none">
            <a:spAutoFit/>
          </a:bodyPr>
          <a:lstStyle/>
          <a:p>
            <a:r>
              <a:rPr lang="en-US" sz="3200" dirty="0">
                <a:solidFill>
                  <a:schemeClr val="bg1"/>
                </a:solidFill>
              </a:rPr>
              <a:t>Your Response</a:t>
            </a:r>
          </a:p>
        </p:txBody>
      </p:sp>
      <p:sp>
        <p:nvSpPr>
          <p:cNvPr id="3" name="Rectangle 2">
            <a:extLst>
              <a:ext uri="{FF2B5EF4-FFF2-40B4-BE49-F238E27FC236}">
                <a16:creationId xmlns:a16="http://schemas.microsoft.com/office/drawing/2014/main" id="{95A68E9E-F360-4114-9C18-5C996C7B1E04}"/>
              </a:ext>
            </a:extLst>
          </p:cNvPr>
          <p:cNvSpPr/>
          <p:nvPr/>
        </p:nvSpPr>
        <p:spPr>
          <a:xfrm>
            <a:off x="437612" y="1120930"/>
            <a:ext cx="6415282" cy="584775"/>
          </a:xfrm>
          <a:prstGeom prst="rect">
            <a:avLst/>
          </a:prstGeom>
        </p:spPr>
        <p:txBody>
          <a:bodyPr wrap="none">
            <a:spAutoFit/>
          </a:bodyPr>
          <a:lstStyle/>
          <a:p>
            <a:r>
              <a:rPr lang="en-US" sz="3200" dirty="0">
                <a:solidFill>
                  <a:schemeClr val="bg1"/>
                </a:solidFill>
              </a:rPr>
              <a:t>1. Put your confidence in God’s word.</a:t>
            </a:r>
          </a:p>
        </p:txBody>
      </p:sp>
    </p:spTree>
    <p:extLst>
      <p:ext uri="{BB962C8B-B14F-4D97-AF65-F5344CB8AC3E}">
        <p14:creationId xmlns:p14="http://schemas.microsoft.com/office/powerpoint/2010/main" val="2072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85DB09-8D7B-44F4-A032-C8261275DD33}"/>
              </a:ext>
            </a:extLst>
          </p:cNvPr>
          <p:cNvSpPr/>
          <p:nvPr/>
        </p:nvSpPr>
        <p:spPr>
          <a:xfrm>
            <a:off x="279633" y="823705"/>
            <a:ext cx="8193247" cy="4031873"/>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21 And if you say in your heart, ‘How may we know the word that the Lord has not spoken?’— 22 when a prophet speaks in the name of the Lord, if the word does not come to pass or come true, that is a word that the Lord has not spoken; the prophet has spoken it presumptuously. You need not be afraid of him.</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(Deuteronomy 18:21-22)</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66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1F22C4-65A5-47A2-97CA-8E50DA75065F}"/>
              </a:ext>
            </a:extLst>
          </p:cNvPr>
          <p:cNvSpPr/>
          <p:nvPr/>
        </p:nvSpPr>
        <p:spPr>
          <a:xfrm>
            <a:off x="422245" y="597202"/>
            <a:ext cx="7916411" cy="452431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8 “Remember this and stand firm, recall it to mind, you transgressors, 9 remember the former things of old; for I am God, and there is no other; I am God, and there is none like me, 10 declaring the end from the beginning and from ancient times things not yet done, saying, ‘My counsel shall stand, and I will accomplish all my purpose,’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(Isaiah 46:8-10)</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98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B1E780-DCEC-496F-88D9-FA7CE56CB155}"/>
              </a:ext>
            </a:extLst>
          </p:cNvPr>
          <p:cNvSpPr/>
          <p:nvPr/>
        </p:nvSpPr>
        <p:spPr>
          <a:xfrm>
            <a:off x="4055670" y="326970"/>
            <a:ext cx="2615396" cy="584775"/>
          </a:xfrm>
          <a:prstGeom prst="rect">
            <a:avLst/>
          </a:prstGeom>
        </p:spPr>
        <p:txBody>
          <a:bodyPr wrap="none">
            <a:spAutoFit/>
          </a:bodyPr>
          <a:lstStyle/>
          <a:p>
            <a:r>
              <a:rPr lang="en-US" sz="3200" dirty="0">
                <a:solidFill>
                  <a:schemeClr val="bg1"/>
                </a:solidFill>
              </a:rPr>
              <a:t>Your Response</a:t>
            </a:r>
          </a:p>
        </p:txBody>
      </p:sp>
      <p:sp>
        <p:nvSpPr>
          <p:cNvPr id="3" name="Rectangle 2">
            <a:extLst>
              <a:ext uri="{FF2B5EF4-FFF2-40B4-BE49-F238E27FC236}">
                <a16:creationId xmlns:a16="http://schemas.microsoft.com/office/drawing/2014/main" id="{95A68E9E-F360-4114-9C18-5C996C7B1E04}"/>
              </a:ext>
            </a:extLst>
          </p:cNvPr>
          <p:cNvSpPr/>
          <p:nvPr/>
        </p:nvSpPr>
        <p:spPr>
          <a:xfrm>
            <a:off x="437612" y="1120930"/>
            <a:ext cx="6415282" cy="584775"/>
          </a:xfrm>
          <a:prstGeom prst="rect">
            <a:avLst/>
          </a:prstGeom>
        </p:spPr>
        <p:txBody>
          <a:bodyPr wrap="none">
            <a:spAutoFit/>
          </a:bodyPr>
          <a:lstStyle/>
          <a:p>
            <a:r>
              <a:rPr lang="en-US" sz="3200" dirty="0">
                <a:solidFill>
                  <a:schemeClr val="bg1"/>
                </a:solidFill>
              </a:rPr>
              <a:t>1. Put your confidence in God’s word.</a:t>
            </a:r>
          </a:p>
        </p:txBody>
      </p:sp>
      <p:sp>
        <p:nvSpPr>
          <p:cNvPr id="4" name="Rectangle 3">
            <a:extLst>
              <a:ext uri="{FF2B5EF4-FFF2-40B4-BE49-F238E27FC236}">
                <a16:creationId xmlns:a16="http://schemas.microsoft.com/office/drawing/2014/main" id="{BCAC00C6-4A3E-4D57-8899-2F907971A583}"/>
              </a:ext>
            </a:extLst>
          </p:cNvPr>
          <p:cNvSpPr/>
          <p:nvPr/>
        </p:nvSpPr>
        <p:spPr>
          <a:xfrm>
            <a:off x="437612" y="1867161"/>
            <a:ext cx="8534901" cy="1077218"/>
          </a:xfrm>
          <a:prstGeom prst="rect">
            <a:avLst/>
          </a:prstGeom>
        </p:spPr>
        <p:txBody>
          <a:bodyPr wrap="square">
            <a:spAutoFit/>
          </a:bodyPr>
          <a:lstStyle/>
          <a:p>
            <a:r>
              <a:rPr lang="en-US" sz="3200" dirty="0">
                <a:solidFill>
                  <a:schemeClr val="bg1"/>
                </a:solidFill>
              </a:rPr>
              <a:t>2. Recognize that all nations and the world are temporary.</a:t>
            </a:r>
          </a:p>
        </p:txBody>
      </p:sp>
    </p:spTree>
    <p:extLst>
      <p:ext uri="{BB962C8B-B14F-4D97-AF65-F5344CB8AC3E}">
        <p14:creationId xmlns:p14="http://schemas.microsoft.com/office/powerpoint/2010/main" val="24786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88E5A-9677-4E0C-8989-D5E7A42827CC}"/>
              </a:ext>
            </a:extLst>
          </p:cNvPr>
          <p:cNvSpPr/>
          <p:nvPr/>
        </p:nvSpPr>
        <p:spPr>
          <a:xfrm>
            <a:off x="697800" y="189807"/>
            <a:ext cx="10947400" cy="584775"/>
          </a:xfrm>
          <a:prstGeom prst="rect">
            <a:avLst/>
          </a:prstGeom>
        </p:spPr>
        <p:txBody>
          <a:bodyPr wrap="square">
            <a:spAutoFit/>
          </a:bodyPr>
          <a:lstStyle/>
          <a:p>
            <a:r>
              <a:rPr lang="en-US" sz="3200" b="1" dirty="0">
                <a:solidFill>
                  <a:schemeClr val="bg1"/>
                </a:solidFill>
              </a:rPr>
              <a:t>Kingdom Come: The Birth Pains of the Kingdom</a:t>
            </a:r>
          </a:p>
        </p:txBody>
      </p:sp>
      <p:sp>
        <p:nvSpPr>
          <p:cNvPr id="3" name="Rectangle 2">
            <a:extLst>
              <a:ext uri="{FF2B5EF4-FFF2-40B4-BE49-F238E27FC236}">
                <a16:creationId xmlns:a16="http://schemas.microsoft.com/office/drawing/2014/main" id="{5F5DCD36-2710-415D-A386-20929C66021F}"/>
              </a:ext>
            </a:extLst>
          </p:cNvPr>
          <p:cNvSpPr/>
          <p:nvPr/>
        </p:nvSpPr>
        <p:spPr>
          <a:xfrm>
            <a:off x="295130" y="853166"/>
            <a:ext cx="2644057"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False Christs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0676436-C17C-4749-ABC1-295CF0F87FA2}"/>
              </a:ext>
            </a:extLst>
          </p:cNvPr>
          <p:cNvSpPr/>
          <p:nvPr/>
        </p:nvSpPr>
        <p:spPr>
          <a:xfrm>
            <a:off x="295130" y="1437941"/>
            <a:ext cx="6640921" cy="584775"/>
          </a:xfrm>
          <a:prstGeom prst="rect">
            <a:avLst/>
          </a:prstGeom>
        </p:spPr>
        <p:txBody>
          <a:bodyPr wrap="none">
            <a:spAutoFit/>
          </a:bodyPr>
          <a:lstStyle/>
          <a:p>
            <a:r>
              <a:rPr lang="en-US" sz="3200" dirty="0">
                <a:solidFill>
                  <a:schemeClr val="bg1"/>
                </a:solidFill>
              </a:rPr>
              <a:t>2. Conflicts (National, Regional, Ethnic)</a:t>
            </a:r>
          </a:p>
        </p:txBody>
      </p:sp>
      <p:sp>
        <p:nvSpPr>
          <p:cNvPr id="5" name="Rectangle 4">
            <a:extLst>
              <a:ext uri="{FF2B5EF4-FFF2-40B4-BE49-F238E27FC236}">
                <a16:creationId xmlns:a16="http://schemas.microsoft.com/office/drawing/2014/main" id="{659BD3FE-D15D-4E90-8765-884ACBED3C43}"/>
              </a:ext>
            </a:extLst>
          </p:cNvPr>
          <p:cNvSpPr/>
          <p:nvPr/>
        </p:nvSpPr>
        <p:spPr>
          <a:xfrm>
            <a:off x="295130" y="2022716"/>
            <a:ext cx="1969001" cy="584775"/>
          </a:xfrm>
          <a:prstGeom prst="rect">
            <a:avLst/>
          </a:prstGeom>
        </p:spPr>
        <p:txBody>
          <a:bodyPr wrap="none">
            <a:spAutoFit/>
          </a:bodyPr>
          <a:lstStyle/>
          <a:p>
            <a:r>
              <a:rPr lang="en-US" sz="3200" dirty="0">
                <a:solidFill>
                  <a:schemeClr val="bg1"/>
                </a:solidFill>
              </a:rPr>
              <a:t>3. Famines</a:t>
            </a:r>
            <a:endParaRPr lang="en-US" sz="3200" dirty="0"/>
          </a:p>
        </p:txBody>
      </p:sp>
      <p:sp>
        <p:nvSpPr>
          <p:cNvPr id="7" name="Rectangle 6">
            <a:extLst>
              <a:ext uri="{FF2B5EF4-FFF2-40B4-BE49-F238E27FC236}">
                <a16:creationId xmlns:a16="http://schemas.microsoft.com/office/drawing/2014/main" id="{234C413A-3DD9-4927-BB4F-FDD7BAC9E745}"/>
              </a:ext>
            </a:extLst>
          </p:cNvPr>
          <p:cNvSpPr/>
          <p:nvPr/>
        </p:nvSpPr>
        <p:spPr>
          <a:xfrm>
            <a:off x="295130" y="2607491"/>
            <a:ext cx="2436886" cy="584775"/>
          </a:xfrm>
          <a:prstGeom prst="rect">
            <a:avLst/>
          </a:prstGeom>
        </p:spPr>
        <p:txBody>
          <a:bodyPr wrap="none">
            <a:spAutoFit/>
          </a:bodyPr>
          <a:lstStyle/>
          <a:p>
            <a:r>
              <a:rPr lang="en-US" sz="3200" dirty="0">
                <a:solidFill>
                  <a:schemeClr val="bg1"/>
                </a:solidFill>
              </a:rPr>
              <a:t>4. Pestilences</a:t>
            </a:r>
            <a:endParaRPr lang="en-US" sz="3200" dirty="0"/>
          </a:p>
        </p:txBody>
      </p:sp>
      <p:sp>
        <p:nvSpPr>
          <p:cNvPr id="6" name="Rectangle 5">
            <a:extLst>
              <a:ext uri="{FF2B5EF4-FFF2-40B4-BE49-F238E27FC236}">
                <a16:creationId xmlns:a16="http://schemas.microsoft.com/office/drawing/2014/main" id="{6B18C1DE-563C-4BEA-9A30-82BB25CA51E4}"/>
              </a:ext>
            </a:extLst>
          </p:cNvPr>
          <p:cNvSpPr/>
          <p:nvPr/>
        </p:nvSpPr>
        <p:spPr>
          <a:xfrm>
            <a:off x="295130" y="3192266"/>
            <a:ext cx="5812681" cy="584775"/>
          </a:xfrm>
          <a:prstGeom prst="rect">
            <a:avLst/>
          </a:prstGeom>
        </p:spPr>
        <p:txBody>
          <a:bodyPr wrap="none">
            <a:spAutoFit/>
          </a:bodyPr>
          <a:lstStyle/>
          <a:p>
            <a:r>
              <a:rPr lang="en-US" sz="3200" dirty="0">
                <a:solidFill>
                  <a:schemeClr val="bg1"/>
                </a:solidFill>
              </a:rPr>
              <a:t>5. Earthquakes (Natural Disasters)</a:t>
            </a:r>
            <a:endParaRPr lang="en-US" sz="3200" dirty="0"/>
          </a:p>
        </p:txBody>
      </p:sp>
      <p:sp>
        <p:nvSpPr>
          <p:cNvPr id="8" name="Rectangle 7">
            <a:extLst>
              <a:ext uri="{FF2B5EF4-FFF2-40B4-BE49-F238E27FC236}">
                <a16:creationId xmlns:a16="http://schemas.microsoft.com/office/drawing/2014/main" id="{A28543C1-D46B-4743-B6F1-6EE4BA61BB7C}"/>
              </a:ext>
            </a:extLst>
          </p:cNvPr>
          <p:cNvSpPr/>
          <p:nvPr/>
        </p:nvSpPr>
        <p:spPr>
          <a:xfrm>
            <a:off x="295130" y="3735675"/>
            <a:ext cx="5544723"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6. Persecution of True Christians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6E824A4-FB98-4480-95C5-C41413A5B166}"/>
              </a:ext>
            </a:extLst>
          </p:cNvPr>
          <p:cNvSpPr/>
          <p:nvPr/>
        </p:nvSpPr>
        <p:spPr>
          <a:xfrm>
            <a:off x="296814" y="4320450"/>
            <a:ext cx="7243073"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7. False Prophets (Teachers and Teachings)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F412E02-57B6-426C-9D7D-6A9A8CE7F512}"/>
              </a:ext>
            </a:extLst>
          </p:cNvPr>
          <p:cNvSpPr/>
          <p:nvPr/>
        </p:nvSpPr>
        <p:spPr>
          <a:xfrm>
            <a:off x="295130" y="4905225"/>
            <a:ext cx="2610395"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8. Lawlessness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A8120B1-D09C-440E-BC38-E34A174FE57B}"/>
              </a:ext>
            </a:extLst>
          </p:cNvPr>
          <p:cNvSpPr/>
          <p:nvPr/>
        </p:nvSpPr>
        <p:spPr>
          <a:xfrm>
            <a:off x="295129" y="5490000"/>
            <a:ext cx="4893455"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9. Waning Love (Selfishness)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431A55A-23DB-4073-A0D6-540706FCD577}"/>
              </a:ext>
            </a:extLst>
          </p:cNvPr>
          <p:cNvSpPr/>
          <p:nvPr/>
        </p:nvSpPr>
        <p:spPr>
          <a:xfrm>
            <a:off x="102181" y="6074775"/>
            <a:ext cx="3202543"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 Gospel Spread</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608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140C76-407F-43A9-9F0D-AB9DCA88CCCC}"/>
              </a:ext>
            </a:extLst>
          </p:cNvPr>
          <p:cNvSpPr/>
          <p:nvPr/>
        </p:nvSpPr>
        <p:spPr>
          <a:xfrm>
            <a:off x="1336645" y="1859340"/>
            <a:ext cx="6096000" cy="1569660"/>
          </a:xfrm>
          <a:prstGeom prst="rect">
            <a:avLst/>
          </a:prstGeom>
        </p:spPr>
        <p:txBody>
          <a:bodyPr>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5 Heaven and earth will pass away, but my words will not pass away. (Matthew 24:35)</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434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05176F-CA28-4DCB-ABC0-BA748D7C9B58}"/>
              </a:ext>
            </a:extLst>
          </p:cNvPr>
          <p:cNvSpPr/>
          <p:nvPr/>
        </p:nvSpPr>
        <p:spPr>
          <a:xfrm>
            <a:off x="162186" y="345208"/>
            <a:ext cx="8168081" cy="649408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8 But do not overlook this one fact, beloved, that with the Lord one day is as a thousand years, and a thousand years as one day. 9 The Lord is not slow to fulfill his promise as some count slowness, but is patient toward you, not wishing that any should perish, but that all should reach repentance. 10 But the day of the Lord will come like a thief, and then the heavens will pass away with a roar, and the heavenly bodies will be burned up and dissolved, and the earth and the works that are done on it will be exposed.</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Peter 3:8-10)</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915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D9A16B-3B38-4A08-8DF4-C164BB9AB4DA}"/>
              </a:ext>
            </a:extLst>
          </p:cNvPr>
          <p:cNvSpPr/>
          <p:nvPr/>
        </p:nvSpPr>
        <p:spPr>
          <a:xfrm>
            <a:off x="229298" y="847627"/>
            <a:ext cx="8235193" cy="452431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15 Do not love the world or the things in the world. If anyone loves the world, the love of the Father is not in him. 16 For all that is in the world—the desires of the flesh and the desires of the eyes and pride of life—is not from the Father but is from the world. 17 And the world is passing away along with its desires, but whoever does the will of God abides forever.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John 2:15-17)</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356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A0704D-3BE9-4EA0-9DA5-F4F8599D16DE}"/>
              </a:ext>
            </a:extLst>
          </p:cNvPr>
          <p:cNvSpPr/>
          <p:nvPr/>
        </p:nvSpPr>
        <p:spPr>
          <a:xfrm>
            <a:off x="388690" y="957929"/>
            <a:ext cx="7857688" cy="4524315"/>
          </a:xfrm>
          <a:prstGeom prst="rect">
            <a:avLst/>
          </a:prstGeom>
        </p:spPr>
        <p:txBody>
          <a:bodyPr wrap="square">
            <a:spAutoFit/>
          </a:bodyPr>
          <a:lstStyle/>
          <a:p>
            <a:r>
              <a:rPr lang="en-US" sz="3200" dirty="0">
                <a:solidFill>
                  <a:schemeClr val="bg1"/>
                </a:solidFill>
              </a:rPr>
              <a:t>19 “Do not lay up for yourselves treasures on earth, where moth and rust destroy and where thieves break in and steal, 20 but lay up for yourselves treasures in heaven, where neither moth nor rust destroys and where thieves do not break in and steal. 21 For where your treasure is, there your heart will be also. </a:t>
            </a:r>
          </a:p>
          <a:p>
            <a:r>
              <a:rPr lang="en-US" sz="3200" dirty="0">
                <a:solidFill>
                  <a:schemeClr val="bg1"/>
                </a:solidFill>
              </a:rPr>
              <a:t>(Matthew 6:19-21)</a:t>
            </a:r>
          </a:p>
        </p:txBody>
      </p:sp>
    </p:spTree>
    <p:extLst>
      <p:ext uri="{BB962C8B-B14F-4D97-AF65-F5344CB8AC3E}">
        <p14:creationId xmlns:p14="http://schemas.microsoft.com/office/powerpoint/2010/main" val="2219980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B1E780-DCEC-496F-88D9-FA7CE56CB155}"/>
              </a:ext>
            </a:extLst>
          </p:cNvPr>
          <p:cNvSpPr/>
          <p:nvPr/>
        </p:nvSpPr>
        <p:spPr>
          <a:xfrm>
            <a:off x="4055670" y="326970"/>
            <a:ext cx="2615396" cy="584775"/>
          </a:xfrm>
          <a:prstGeom prst="rect">
            <a:avLst/>
          </a:prstGeom>
        </p:spPr>
        <p:txBody>
          <a:bodyPr wrap="none">
            <a:spAutoFit/>
          </a:bodyPr>
          <a:lstStyle/>
          <a:p>
            <a:r>
              <a:rPr lang="en-US" sz="3200" dirty="0">
                <a:solidFill>
                  <a:schemeClr val="bg1"/>
                </a:solidFill>
              </a:rPr>
              <a:t>Your Response</a:t>
            </a:r>
          </a:p>
        </p:txBody>
      </p:sp>
      <p:sp>
        <p:nvSpPr>
          <p:cNvPr id="3" name="Rectangle 2">
            <a:extLst>
              <a:ext uri="{FF2B5EF4-FFF2-40B4-BE49-F238E27FC236}">
                <a16:creationId xmlns:a16="http://schemas.microsoft.com/office/drawing/2014/main" id="{95A68E9E-F360-4114-9C18-5C996C7B1E04}"/>
              </a:ext>
            </a:extLst>
          </p:cNvPr>
          <p:cNvSpPr/>
          <p:nvPr/>
        </p:nvSpPr>
        <p:spPr>
          <a:xfrm>
            <a:off x="437612" y="1120930"/>
            <a:ext cx="6415282" cy="584775"/>
          </a:xfrm>
          <a:prstGeom prst="rect">
            <a:avLst/>
          </a:prstGeom>
        </p:spPr>
        <p:txBody>
          <a:bodyPr wrap="none">
            <a:spAutoFit/>
          </a:bodyPr>
          <a:lstStyle/>
          <a:p>
            <a:r>
              <a:rPr lang="en-US" sz="3200" dirty="0">
                <a:solidFill>
                  <a:schemeClr val="bg1"/>
                </a:solidFill>
              </a:rPr>
              <a:t>1. Put your confidence in God’s word.</a:t>
            </a:r>
          </a:p>
        </p:txBody>
      </p:sp>
      <p:sp>
        <p:nvSpPr>
          <p:cNvPr id="4" name="Rectangle 3">
            <a:extLst>
              <a:ext uri="{FF2B5EF4-FFF2-40B4-BE49-F238E27FC236}">
                <a16:creationId xmlns:a16="http://schemas.microsoft.com/office/drawing/2014/main" id="{BCAC00C6-4A3E-4D57-8899-2F907971A583}"/>
              </a:ext>
            </a:extLst>
          </p:cNvPr>
          <p:cNvSpPr/>
          <p:nvPr/>
        </p:nvSpPr>
        <p:spPr>
          <a:xfrm>
            <a:off x="437612" y="1867161"/>
            <a:ext cx="8534901" cy="1077218"/>
          </a:xfrm>
          <a:prstGeom prst="rect">
            <a:avLst/>
          </a:prstGeom>
        </p:spPr>
        <p:txBody>
          <a:bodyPr wrap="square">
            <a:spAutoFit/>
          </a:bodyPr>
          <a:lstStyle/>
          <a:p>
            <a:r>
              <a:rPr lang="en-US" sz="3200" dirty="0">
                <a:solidFill>
                  <a:schemeClr val="bg1"/>
                </a:solidFill>
              </a:rPr>
              <a:t>2. Recognize that all nations and the world are temporary.</a:t>
            </a:r>
          </a:p>
        </p:txBody>
      </p:sp>
      <p:sp>
        <p:nvSpPr>
          <p:cNvPr id="5" name="Rectangle 4">
            <a:extLst>
              <a:ext uri="{FF2B5EF4-FFF2-40B4-BE49-F238E27FC236}">
                <a16:creationId xmlns:a16="http://schemas.microsoft.com/office/drawing/2014/main" id="{99DA0B19-9A34-4E2B-823A-A430474CB993}"/>
              </a:ext>
            </a:extLst>
          </p:cNvPr>
          <p:cNvSpPr/>
          <p:nvPr/>
        </p:nvSpPr>
        <p:spPr>
          <a:xfrm>
            <a:off x="437611" y="3105835"/>
            <a:ext cx="7884267" cy="1077218"/>
          </a:xfrm>
          <a:prstGeom prst="rect">
            <a:avLst/>
          </a:prstGeom>
        </p:spPr>
        <p:txBody>
          <a:bodyPr wrap="square">
            <a:spAutoFit/>
          </a:bodyPr>
          <a:lstStyle/>
          <a:p>
            <a:r>
              <a:rPr lang="en-US" sz="3200" dirty="0">
                <a:solidFill>
                  <a:schemeClr val="bg1"/>
                </a:solidFill>
              </a:rPr>
              <a:t>3. Trust that the God who is sovereign over the nations is also sovereign over your life.</a:t>
            </a:r>
          </a:p>
        </p:txBody>
      </p:sp>
    </p:spTree>
    <p:extLst>
      <p:ext uri="{BB962C8B-B14F-4D97-AF65-F5344CB8AC3E}">
        <p14:creationId xmlns:p14="http://schemas.microsoft.com/office/powerpoint/2010/main" val="8405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2C953C-A2B9-4FAB-B388-8D121120811F}"/>
              </a:ext>
            </a:extLst>
          </p:cNvPr>
          <p:cNvSpPr/>
          <p:nvPr/>
        </p:nvSpPr>
        <p:spPr>
          <a:xfrm>
            <a:off x="313189" y="667941"/>
            <a:ext cx="7807353" cy="5016758"/>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19 Then the mystery was revealed to Daniel in a vision of the night. Then Daniel blessed the God of heaven. 20 Daniel answered and said: “Blessed be the name of God forever and ever, to whom belong wisdom and might. 21 He changes times and seasons; he removes kings and sets up kings; he gives wisdom to the wise and knowledge to those who have understanding;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2:19-23)</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56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2C953C-A2B9-4FAB-B388-8D121120811F}"/>
              </a:ext>
            </a:extLst>
          </p:cNvPr>
          <p:cNvSpPr/>
          <p:nvPr/>
        </p:nvSpPr>
        <p:spPr>
          <a:xfrm>
            <a:off x="455802" y="667941"/>
            <a:ext cx="7807353" cy="452431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22 he reveals deep and hidden things; he knows what is in the darkness, and the light dwells with him. 23 To you, O God of my fathers, I give thanks and praise, for you have given me wisdom and might, and have now made known to me what we asked of you, for you have made known to us the king's matter.”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(Daniel 2:19-23)</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1923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8F5816-B347-48B7-9956-4A98560B6359}"/>
              </a:ext>
            </a:extLst>
          </p:cNvPr>
          <p:cNvSpPr/>
          <p:nvPr/>
        </p:nvSpPr>
        <p:spPr>
          <a:xfrm>
            <a:off x="506135" y="1318331"/>
            <a:ext cx="8134525" cy="3539430"/>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24 The God who made the world and everything in it, being Lord of heaven and earth, does not live in temples made by man, 25 nor is he served by human hands, as though he needed anything, since he himself gives to all mankind life and breath and everything.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(Acts 17:24-27)</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2950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8F5816-B347-48B7-9956-4A98560B6359}"/>
              </a:ext>
            </a:extLst>
          </p:cNvPr>
          <p:cNvSpPr/>
          <p:nvPr/>
        </p:nvSpPr>
        <p:spPr>
          <a:xfrm>
            <a:off x="464189" y="1226052"/>
            <a:ext cx="8134525" cy="3539430"/>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26 And he made from one man every nation of mankind to live on all the face of the earth, having determined allotted periods and the boundaries of their dwelling place, 27 that they should seek God, and perhaps feel their way toward him and find him.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(Acts 17:24-27)</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8961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167C89-14E0-42B0-9A31-C545B070CB08}"/>
              </a:ext>
            </a:extLst>
          </p:cNvPr>
          <p:cNvSpPr/>
          <p:nvPr/>
        </p:nvSpPr>
        <p:spPr>
          <a:xfrm>
            <a:off x="1168866" y="2124323"/>
            <a:ext cx="6096000" cy="1569660"/>
          </a:xfrm>
          <a:prstGeom prst="rect">
            <a:avLst/>
          </a:prstGeom>
        </p:spPr>
        <p:txBody>
          <a:bodyPr>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heart of man plans his way, but the Lord establishes his steps.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(Proverbs 16:9)</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18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1D9E1-372B-4383-9B2C-2A7FD692D04B}"/>
              </a:ext>
            </a:extLst>
          </p:cNvPr>
          <p:cNvSpPr/>
          <p:nvPr/>
        </p:nvSpPr>
        <p:spPr>
          <a:xfrm>
            <a:off x="606552" y="1879199"/>
            <a:ext cx="8500872" cy="2554545"/>
          </a:xfrm>
          <a:prstGeom prst="rect">
            <a:avLst/>
          </a:prstGeom>
        </p:spPr>
        <p:txBody>
          <a:bodyPr wrap="square">
            <a:spAutoFit/>
          </a:bodyPr>
          <a:lstStyle/>
          <a:p>
            <a:r>
              <a:rPr lang="en-US" sz="3200" dirty="0">
                <a:solidFill>
                  <a:schemeClr val="bg1"/>
                </a:solidFill>
              </a:rPr>
              <a:t>15 “So when you see the abomination of desolation spoken of by the prophet Daniel, standing in the holy place (let the reader understand) </a:t>
            </a:r>
          </a:p>
          <a:p>
            <a:r>
              <a:rPr lang="en-US" sz="3200" dirty="0">
                <a:solidFill>
                  <a:schemeClr val="bg1"/>
                </a:solidFill>
              </a:rPr>
              <a:t>(Matthew 24:15)</a:t>
            </a:r>
          </a:p>
        </p:txBody>
      </p:sp>
    </p:spTree>
    <p:extLst>
      <p:ext uri="{BB962C8B-B14F-4D97-AF65-F5344CB8AC3E}">
        <p14:creationId xmlns:p14="http://schemas.microsoft.com/office/powerpoint/2010/main" val="3644897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B1E780-DCEC-496F-88D9-FA7CE56CB155}"/>
              </a:ext>
            </a:extLst>
          </p:cNvPr>
          <p:cNvSpPr/>
          <p:nvPr/>
        </p:nvSpPr>
        <p:spPr>
          <a:xfrm>
            <a:off x="4055670" y="326970"/>
            <a:ext cx="2615396" cy="584775"/>
          </a:xfrm>
          <a:prstGeom prst="rect">
            <a:avLst/>
          </a:prstGeom>
        </p:spPr>
        <p:txBody>
          <a:bodyPr wrap="none">
            <a:spAutoFit/>
          </a:bodyPr>
          <a:lstStyle/>
          <a:p>
            <a:r>
              <a:rPr lang="en-US" sz="3200" dirty="0">
                <a:solidFill>
                  <a:schemeClr val="bg1"/>
                </a:solidFill>
              </a:rPr>
              <a:t>Your Response</a:t>
            </a:r>
          </a:p>
        </p:txBody>
      </p:sp>
      <p:sp>
        <p:nvSpPr>
          <p:cNvPr id="3" name="Rectangle 2">
            <a:extLst>
              <a:ext uri="{FF2B5EF4-FFF2-40B4-BE49-F238E27FC236}">
                <a16:creationId xmlns:a16="http://schemas.microsoft.com/office/drawing/2014/main" id="{95A68E9E-F360-4114-9C18-5C996C7B1E04}"/>
              </a:ext>
            </a:extLst>
          </p:cNvPr>
          <p:cNvSpPr/>
          <p:nvPr/>
        </p:nvSpPr>
        <p:spPr>
          <a:xfrm>
            <a:off x="437612" y="1120930"/>
            <a:ext cx="6415282" cy="584775"/>
          </a:xfrm>
          <a:prstGeom prst="rect">
            <a:avLst/>
          </a:prstGeom>
        </p:spPr>
        <p:txBody>
          <a:bodyPr wrap="none">
            <a:spAutoFit/>
          </a:bodyPr>
          <a:lstStyle/>
          <a:p>
            <a:r>
              <a:rPr lang="en-US" sz="3200" dirty="0">
                <a:solidFill>
                  <a:schemeClr val="bg1"/>
                </a:solidFill>
              </a:rPr>
              <a:t>1. Put your confidence in God’s word.</a:t>
            </a:r>
          </a:p>
        </p:txBody>
      </p:sp>
      <p:sp>
        <p:nvSpPr>
          <p:cNvPr id="4" name="Rectangle 3">
            <a:extLst>
              <a:ext uri="{FF2B5EF4-FFF2-40B4-BE49-F238E27FC236}">
                <a16:creationId xmlns:a16="http://schemas.microsoft.com/office/drawing/2014/main" id="{BCAC00C6-4A3E-4D57-8899-2F907971A583}"/>
              </a:ext>
            </a:extLst>
          </p:cNvPr>
          <p:cNvSpPr/>
          <p:nvPr/>
        </p:nvSpPr>
        <p:spPr>
          <a:xfrm>
            <a:off x="437612" y="1867161"/>
            <a:ext cx="8534901" cy="1077218"/>
          </a:xfrm>
          <a:prstGeom prst="rect">
            <a:avLst/>
          </a:prstGeom>
        </p:spPr>
        <p:txBody>
          <a:bodyPr wrap="square">
            <a:spAutoFit/>
          </a:bodyPr>
          <a:lstStyle/>
          <a:p>
            <a:r>
              <a:rPr lang="en-US" sz="3200" dirty="0">
                <a:solidFill>
                  <a:schemeClr val="bg1"/>
                </a:solidFill>
              </a:rPr>
              <a:t>2. Recognize that all nations and the world are temporary.</a:t>
            </a:r>
          </a:p>
        </p:txBody>
      </p:sp>
      <p:sp>
        <p:nvSpPr>
          <p:cNvPr id="5" name="Rectangle 4">
            <a:extLst>
              <a:ext uri="{FF2B5EF4-FFF2-40B4-BE49-F238E27FC236}">
                <a16:creationId xmlns:a16="http://schemas.microsoft.com/office/drawing/2014/main" id="{99DA0B19-9A34-4E2B-823A-A430474CB993}"/>
              </a:ext>
            </a:extLst>
          </p:cNvPr>
          <p:cNvSpPr/>
          <p:nvPr/>
        </p:nvSpPr>
        <p:spPr>
          <a:xfrm>
            <a:off x="437611" y="3105835"/>
            <a:ext cx="7884267" cy="1077218"/>
          </a:xfrm>
          <a:prstGeom prst="rect">
            <a:avLst/>
          </a:prstGeom>
        </p:spPr>
        <p:txBody>
          <a:bodyPr wrap="square">
            <a:spAutoFit/>
          </a:bodyPr>
          <a:lstStyle/>
          <a:p>
            <a:r>
              <a:rPr lang="en-US" sz="3200" dirty="0">
                <a:solidFill>
                  <a:schemeClr val="bg1"/>
                </a:solidFill>
              </a:rPr>
              <a:t>3. Trust that the God who is sovereign over the nations is also sovereign over your life.</a:t>
            </a:r>
          </a:p>
        </p:txBody>
      </p:sp>
      <p:sp>
        <p:nvSpPr>
          <p:cNvPr id="6" name="Rectangle 5">
            <a:extLst>
              <a:ext uri="{FF2B5EF4-FFF2-40B4-BE49-F238E27FC236}">
                <a16:creationId xmlns:a16="http://schemas.microsoft.com/office/drawing/2014/main" id="{ECDE1DD1-D9AF-428E-91B3-7208FC25DFA8}"/>
              </a:ext>
            </a:extLst>
          </p:cNvPr>
          <p:cNvSpPr/>
          <p:nvPr/>
        </p:nvSpPr>
        <p:spPr>
          <a:xfrm>
            <a:off x="437612" y="4344509"/>
            <a:ext cx="7783600" cy="1077218"/>
          </a:xfrm>
          <a:prstGeom prst="rect">
            <a:avLst/>
          </a:prstGeom>
        </p:spPr>
        <p:txBody>
          <a:bodyPr wrap="square">
            <a:spAutoFit/>
          </a:bodyPr>
          <a:lstStyle/>
          <a:p>
            <a:r>
              <a:rPr lang="en-US" sz="3200" dirty="0">
                <a:solidFill>
                  <a:schemeClr val="bg1"/>
                </a:solidFill>
              </a:rPr>
              <a:t>4. Live as a sojourner, looking for your true home. </a:t>
            </a:r>
          </a:p>
        </p:txBody>
      </p:sp>
    </p:spTree>
    <p:extLst>
      <p:ext uri="{BB962C8B-B14F-4D97-AF65-F5344CB8AC3E}">
        <p14:creationId xmlns:p14="http://schemas.microsoft.com/office/powerpoint/2010/main" val="32309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C9A60-56CB-4B9B-8F67-D9222ECFDC4C}"/>
              </a:ext>
            </a:extLst>
          </p:cNvPr>
          <p:cNvSpPr/>
          <p:nvPr/>
        </p:nvSpPr>
        <p:spPr>
          <a:xfrm>
            <a:off x="514524" y="1306153"/>
            <a:ext cx="7228514" cy="3539430"/>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20 But our citizenship is in heaven, and from it we await a Savior, the Lord Jesus Christ, 21 who will transform our lowly body to be like his glorious body, by the power that enables him even to subject all things to himself.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(Ephesians 3:20-21)</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855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92BE9-1DC7-44C8-B2F9-FECA9F48D843}"/>
              </a:ext>
            </a:extLst>
          </p:cNvPr>
          <p:cNvSpPr/>
          <p:nvPr/>
        </p:nvSpPr>
        <p:spPr>
          <a:xfrm>
            <a:off x="715861" y="1175718"/>
            <a:ext cx="7840910" cy="4031873"/>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 These all died in faith, not having received the things promised, but having seen them and greeted them from afar, and having acknowledged that they were strangers and exiles on the earth. 14 For people who speak thus make it clear that they are seeking a homeland.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(Hebrews 11:13-16)</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205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92BE9-1DC7-44C8-B2F9-FECA9F48D843}"/>
              </a:ext>
            </a:extLst>
          </p:cNvPr>
          <p:cNvSpPr/>
          <p:nvPr/>
        </p:nvSpPr>
        <p:spPr>
          <a:xfrm>
            <a:off x="480968" y="1142162"/>
            <a:ext cx="7840910" cy="4031873"/>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15 If they had been thinking of that land from which they had gone out, they would have had opportunity to return. 16 But as it is, they desire a better country, that is, a heavenly one. Therefore God is not ashamed to be called their God, for he has prepared for them a city.</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(Hebrews 11:13-16)</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189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B1E780-DCEC-496F-88D9-FA7CE56CB155}"/>
              </a:ext>
            </a:extLst>
          </p:cNvPr>
          <p:cNvSpPr/>
          <p:nvPr/>
        </p:nvSpPr>
        <p:spPr>
          <a:xfrm>
            <a:off x="4055670" y="326970"/>
            <a:ext cx="2615396" cy="584775"/>
          </a:xfrm>
          <a:prstGeom prst="rect">
            <a:avLst/>
          </a:prstGeom>
        </p:spPr>
        <p:txBody>
          <a:bodyPr wrap="none">
            <a:spAutoFit/>
          </a:bodyPr>
          <a:lstStyle/>
          <a:p>
            <a:r>
              <a:rPr lang="en-US" sz="3200" dirty="0">
                <a:solidFill>
                  <a:schemeClr val="bg1"/>
                </a:solidFill>
              </a:rPr>
              <a:t>Your Response</a:t>
            </a:r>
          </a:p>
        </p:txBody>
      </p:sp>
      <p:sp>
        <p:nvSpPr>
          <p:cNvPr id="3" name="Rectangle 2">
            <a:extLst>
              <a:ext uri="{FF2B5EF4-FFF2-40B4-BE49-F238E27FC236}">
                <a16:creationId xmlns:a16="http://schemas.microsoft.com/office/drawing/2014/main" id="{95A68E9E-F360-4114-9C18-5C996C7B1E04}"/>
              </a:ext>
            </a:extLst>
          </p:cNvPr>
          <p:cNvSpPr/>
          <p:nvPr/>
        </p:nvSpPr>
        <p:spPr>
          <a:xfrm>
            <a:off x="437612" y="1120930"/>
            <a:ext cx="6415282" cy="584775"/>
          </a:xfrm>
          <a:prstGeom prst="rect">
            <a:avLst/>
          </a:prstGeom>
        </p:spPr>
        <p:txBody>
          <a:bodyPr wrap="none">
            <a:spAutoFit/>
          </a:bodyPr>
          <a:lstStyle/>
          <a:p>
            <a:r>
              <a:rPr lang="en-US" sz="3200" dirty="0">
                <a:solidFill>
                  <a:schemeClr val="bg1"/>
                </a:solidFill>
              </a:rPr>
              <a:t>1. Put your confidence in God’s word.</a:t>
            </a:r>
          </a:p>
        </p:txBody>
      </p:sp>
      <p:sp>
        <p:nvSpPr>
          <p:cNvPr id="4" name="Rectangle 3">
            <a:extLst>
              <a:ext uri="{FF2B5EF4-FFF2-40B4-BE49-F238E27FC236}">
                <a16:creationId xmlns:a16="http://schemas.microsoft.com/office/drawing/2014/main" id="{BCAC00C6-4A3E-4D57-8899-2F907971A583}"/>
              </a:ext>
            </a:extLst>
          </p:cNvPr>
          <p:cNvSpPr/>
          <p:nvPr/>
        </p:nvSpPr>
        <p:spPr>
          <a:xfrm>
            <a:off x="437612" y="1867161"/>
            <a:ext cx="8534901" cy="1077218"/>
          </a:xfrm>
          <a:prstGeom prst="rect">
            <a:avLst/>
          </a:prstGeom>
        </p:spPr>
        <p:txBody>
          <a:bodyPr wrap="square">
            <a:spAutoFit/>
          </a:bodyPr>
          <a:lstStyle/>
          <a:p>
            <a:r>
              <a:rPr lang="en-US" sz="3200" dirty="0">
                <a:solidFill>
                  <a:schemeClr val="bg1"/>
                </a:solidFill>
              </a:rPr>
              <a:t>2. Recognize that all nations and the world are temporary.</a:t>
            </a:r>
          </a:p>
        </p:txBody>
      </p:sp>
      <p:sp>
        <p:nvSpPr>
          <p:cNvPr id="5" name="Rectangle 4">
            <a:extLst>
              <a:ext uri="{FF2B5EF4-FFF2-40B4-BE49-F238E27FC236}">
                <a16:creationId xmlns:a16="http://schemas.microsoft.com/office/drawing/2014/main" id="{99DA0B19-9A34-4E2B-823A-A430474CB993}"/>
              </a:ext>
            </a:extLst>
          </p:cNvPr>
          <p:cNvSpPr/>
          <p:nvPr/>
        </p:nvSpPr>
        <p:spPr>
          <a:xfrm>
            <a:off x="437611" y="3105835"/>
            <a:ext cx="7884267" cy="1077218"/>
          </a:xfrm>
          <a:prstGeom prst="rect">
            <a:avLst/>
          </a:prstGeom>
        </p:spPr>
        <p:txBody>
          <a:bodyPr wrap="square">
            <a:spAutoFit/>
          </a:bodyPr>
          <a:lstStyle/>
          <a:p>
            <a:r>
              <a:rPr lang="en-US" sz="3200" dirty="0">
                <a:solidFill>
                  <a:schemeClr val="bg1"/>
                </a:solidFill>
              </a:rPr>
              <a:t>3. Trust that the God who is sovereign over the nations is also sovereign over your life.</a:t>
            </a:r>
          </a:p>
        </p:txBody>
      </p:sp>
      <p:sp>
        <p:nvSpPr>
          <p:cNvPr id="6" name="Rectangle 5">
            <a:extLst>
              <a:ext uri="{FF2B5EF4-FFF2-40B4-BE49-F238E27FC236}">
                <a16:creationId xmlns:a16="http://schemas.microsoft.com/office/drawing/2014/main" id="{ECDE1DD1-D9AF-428E-91B3-7208FC25DFA8}"/>
              </a:ext>
            </a:extLst>
          </p:cNvPr>
          <p:cNvSpPr/>
          <p:nvPr/>
        </p:nvSpPr>
        <p:spPr>
          <a:xfrm>
            <a:off x="437612" y="4344509"/>
            <a:ext cx="7783600" cy="1077218"/>
          </a:xfrm>
          <a:prstGeom prst="rect">
            <a:avLst/>
          </a:prstGeom>
        </p:spPr>
        <p:txBody>
          <a:bodyPr wrap="square">
            <a:spAutoFit/>
          </a:bodyPr>
          <a:lstStyle/>
          <a:p>
            <a:r>
              <a:rPr lang="en-US" sz="3200" dirty="0">
                <a:solidFill>
                  <a:schemeClr val="bg1"/>
                </a:solidFill>
              </a:rPr>
              <a:t>4. Live as a sojourner, looking for your true home. </a:t>
            </a:r>
          </a:p>
        </p:txBody>
      </p:sp>
    </p:spTree>
    <p:extLst>
      <p:ext uri="{BB962C8B-B14F-4D97-AF65-F5344CB8AC3E}">
        <p14:creationId xmlns:p14="http://schemas.microsoft.com/office/powerpoint/2010/main" val="1317325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39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89CF5-358A-4082-B2C4-7659B7F05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073" y="1631395"/>
            <a:ext cx="4664927" cy="3595210"/>
          </a:xfrm>
          <a:prstGeom prst="rect">
            <a:avLst/>
          </a:prstGeom>
        </p:spPr>
      </p:pic>
      <p:sp>
        <p:nvSpPr>
          <p:cNvPr id="6" name="TextBox 5">
            <a:extLst>
              <a:ext uri="{FF2B5EF4-FFF2-40B4-BE49-F238E27FC236}">
                <a16:creationId xmlns:a16="http://schemas.microsoft.com/office/drawing/2014/main" id="{37B5F8DF-FD84-4033-AC73-FEE67FD12116}"/>
              </a:ext>
            </a:extLst>
          </p:cNvPr>
          <p:cNvSpPr txBox="1"/>
          <p:nvPr/>
        </p:nvSpPr>
        <p:spPr>
          <a:xfrm>
            <a:off x="1581912" y="241507"/>
            <a:ext cx="3746347" cy="584775"/>
          </a:xfrm>
          <a:prstGeom prst="rect">
            <a:avLst/>
          </a:prstGeom>
          <a:noFill/>
        </p:spPr>
        <p:txBody>
          <a:bodyPr wrap="none" rtlCol="0">
            <a:spAutoFit/>
          </a:bodyPr>
          <a:lstStyle/>
          <a:p>
            <a:r>
              <a:rPr lang="en-US" sz="3200" dirty="0">
                <a:solidFill>
                  <a:schemeClr val="bg1"/>
                </a:solidFill>
              </a:rPr>
              <a:t>Background of Daniel</a:t>
            </a:r>
          </a:p>
        </p:txBody>
      </p:sp>
      <p:sp>
        <p:nvSpPr>
          <p:cNvPr id="7" name="Rectangle 6">
            <a:extLst>
              <a:ext uri="{FF2B5EF4-FFF2-40B4-BE49-F238E27FC236}">
                <a16:creationId xmlns:a16="http://schemas.microsoft.com/office/drawing/2014/main" id="{1457A890-B856-4822-846C-580619CF74DC}"/>
              </a:ext>
            </a:extLst>
          </p:cNvPr>
          <p:cNvSpPr/>
          <p:nvPr/>
        </p:nvSpPr>
        <p:spPr>
          <a:xfrm>
            <a:off x="204216" y="939754"/>
            <a:ext cx="5574792" cy="1569660"/>
          </a:xfrm>
          <a:prstGeom prst="rect">
            <a:avLst/>
          </a:prstGeom>
        </p:spPr>
        <p:txBody>
          <a:bodyPr wrap="square">
            <a:spAutoFit/>
          </a:bodyPr>
          <a:lstStyle/>
          <a:p>
            <a:r>
              <a:rPr lang="en-US" sz="3200" dirty="0">
                <a:solidFill>
                  <a:schemeClr val="bg1"/>
                </a:solidFill>
              </a:rPr>
              <a:t>* Written by Daniel. </a:t>
            </a:r>
          </a:p>
          <a:p>
            <a:r>
              <a:rPr lang="en-US" sz="3200" dirty="0">
                <a:solidFill>
                  <a:schemeClr val="bg1"/>
                </a:solidFill>
              </a:rPr>
              <a:t>- Book claims so.</a:t>
            </a:r>
          </a:p>
          <a:p>
            <a:r>
              <a:rPr lang="en-US" sz="3200" dirty="0">
                <a:solidFill>
                  <a:schemeClr val="bg1"/>
                </a:solidFill>
              </a:rPr>
              <a:t>- Jesus claims so.</a:t>
            </a:r>
          </a:p>
        </p:txBody>
      </p:sp>
      <p:sp>
        <p:nvSpPr>
          <p:cNvPr id="8" name="Rectangle 7">
            <a:extLst>
              <a:ext uri="{FF2B5EF4-FFF2-40B4-BE49-F238E27FC236}">
                <a16:creationId xmlns:a16="http://schemas.microsoft.com/office/drawing/2014/main" id="{BB1EA4C0-FB0C-4A20-9B2F-8C7B636E1D40}"/>
              </a:ext>
            </a:extLst>
          </p:cNvPr>
          <p:cNvSpPr/>
          <p:nvPr/>
        </p:nvSpPr>
        <p:spPr>
          <a:xfrm>
            <a:off x="118723" y="2400607"/>
            <a:ext cx="6672724" cy="584775"/>
          </a:xfrm>
          <a:prstGeom prst="rect">
            <a:avLst/>
          </a:prstGeom>
        </p:spPr>
        <p:txBody>
          <a:bodyPr wrap="none">
            <a:spAutoFit/>
          </a:bodyPr>
          <a:lstStyle/>
          <a:p>
            <a:r>
              <a:rPr lang="en-US" sz="3200" dirty="0">
                <a:solidFill>
                  <a:schemeClr val="bg1"/>
                </a:solidFill>
              </a:rPr>
              <a:t>* Written between 605 B.C. to 536 B.C.</a:t>
            </a:r>
          </a:p>
        </p:txBody>
      </p:sp>
      <p:sp>
        <p:nvSpPr>
          <p:cNvPr id="9" name="Rectangle 8">
            <a:extLst>
              <a:ext uri="{FF2B5EF4-FFF2-40B4-BE49-F238E27FC236}">
                <a16:creationId xmlns:a16="http://schemas.microsoft.com/office/drawing/2014/main" id="{85952487-812A-43FD-9138-1013F6B37269}"/>
              </a:ext>
            </a:extLst>
          </p:cNvPr>
          <p:cNvSpPr/>
          <p:nvPr/>
        </p:nvSpPr>
        <p:spPr>
          <a:xfrm>
            <a:off x="118723" y="2985382"/>
            <a:ext cx="7408350" cy="3539430"/>
          </a:xfrm>
          <a:prstGeom prst="rect">
            <a:avLst/>
          </a:prstGeom>
        </p:spPr>
        <p:txBody>
          <a:bodyPr wrap="square">
            <a:spAutoFit/>
          </a:bodyPr>
          <a:lstStyle/>
          <a:p>
            <a:r>
              <a:rPr lang="en-US" sz="3200" dirty="0">
                <a:solidFill>
                  <a:schemeClr val="bg1"/>
                </a:solidFill>
              </a:rPr>
              <a:t>* Daniel was exiled from Judah to Babylon during the time of King Jehoiakim </a:t>
            </a:r>
          </a:p>
          <a:p>
            <a:r>
              <a:rPr lang="en-US" sz="3200" dirty="0">
                <a:solidFill>
                  <a:schemeClr val="bg1"/>
                </a:solidFill>
              </a:rPr>
              <a:t>(609-597 B.C.).</a:t>
            </a:r>
          </a:p>
          <a:p>
            <a:r>
              <a:rPr lang="en-US" sz="3200" dirty="0">
                <a:solidFill>
                  <a:schemeClr val="bg1"/>
                </a:solidFill>
              </a:rPr>
              <a:t>- Jeremiah 25 (Prophecy of Judah’s captivity in Babylon)</a:t>
            </a:r>
          </a:p>
          <a:p>
            <a:r>
              <a:rPr lang="en-US" sz="3200" dirty="0">
                <a:solidFill>
                  <a:schemeClr val="bg1"/>
                </a:solidFill>
              </a:rPr>
              <a:t>- 2 Kings 24-25 (Fulfillment of that prophecy)</a:t>
            </a:r>
          </a:p>
        </p:txBody>
      </p:sp>
    </p:spTree>
    <p:extLst>
      <p:ext uri="{BB962C8B-B14F-4D97-AF65-F5344CB8AC3E}">
        <p14:creationId xmlns:p14="http://schemas.microsoft.com/office/powerpoint/2010/main" val="86441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89CF5-358A-4082-B2C4-7659B7F05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073" y="1631395"/>
            <a:ext cx="4664927" cy="3595210"/>
          </a:xfrm>
          <a:prstGeom prst="rect">
            <a:avLst/>
          </a:prstGeom>
        </p:spPr>
      </p:pic>
      <p:sp>
        <p:nvSpPr>
          <p:cNvPr id="6" name="TextBox 5">
            <a:extLst>
              <a:ext uri="{FF2B5EF4-FFF2-40B4-BE49-F238E27FC236}">
                <a16:creationId xmlns:a16="http://schemas.microsoft.com/office/drawing/2014/main" id="{37B5F8DF-FD84-4033-AC73-FEE67FD12116}"/>
              </a:ext>
            </a:extLst>
          </p:cNvPr>
          <p:cNvSpPr txBox="1"/>
          <p:nvPr/>
        </p:nvSpPr>
        <p:spPr>
          <a:xfrm>
            <a:off x="1581912" y="241507"/>
            <a:ext cx="3746347" cy="584775"/>
          </a:xfrm>
          <a:prstGeom prst="rect">
            <a:avLst/>
          </a:prstGeom>
          <a:noFill/>
        </p:spPr>
        <p:txBody>
          <a:bodyPr wrap="none" rtlCol="0">
            <a:spAutoFit/>
          </a:bodyPr>
          <a:lstStyle/>
          <a:p>
            <a:r>
              <a:rPr lang="en-US" sz="3200" dirty="0">
                <a:solidFill>
                  <a:schemeClr val="bg1"/>
                </a:solidFill>
              </a:rPr>
              <a:t>Background of Daniel</a:t>
            </a:r>
          </a:p>
        </p:txBody>
      </p:sp>
      <p:sp>
        <p:nvSpPr>
          <p:cNvPr id="10" name="Rectangle 9">
            <a:extLst>
              <a:ext uri="{FF2B5EF4-FFF2-40B4-BE49-F238E27FC236}">
                <a16:creationId xmlns:a16="http://schemas.microsoft.com/office/drawing/2014/main" id="{F22F51C2-2C86-4DE6-9CD4-6FBFF7C16411}"/>
              </a:ext>
            </a:extLst>
          </p:cNvPr>
          <p:cNvSpPr/>
          <p:nvPr/>
        </p:nvSpPr>
        <p:spPr>
          <a:xfrm>
            <a:off x="222504" y="846565"/>
            <a:ext cx="6772656" cy="1569660"/>
          </a:xfrm>
          <a:prstGeom prst="rect">
            <a:avLst/>
          </a:prstGeom>
        </p:spPr>
        <p:txBody>
          <a:bodyPr wrap="square">
            <a:spAutoFit/>
          </a:bodyPr>
          <a:lstStyle/>
          <a:p>
            <a:r>
              <a:rPr lang="en-US" sz="3200" dirty="0">
                <a:solidFill>
                  <a:schemeClr val="bg1"/>
                </a:solidFill>
              </a:rPr>
              <a:t>* Daniel was trained to be a wiseman in the Babylonian court, yet maintained his faithfulness to God.</a:t>
            </a:r>
          </a:p>
        </p:txBody>
      </p:sp>
      <p:sp>
        <p:nvSpPr>
          <p:cNvPr id="11" name="Rectangle 10">
            <a:extLst>
              <a:ext uri="{FF2B5EF4-FFF2-40B4-BE49-F238E27FC236}">
                <a16:creationId xmlns:a16="http://schemas.microsoft.com/office/drawing/2014/main" id="{60EA356F-F0BA-4A16-B68A-0F0512549892}"/>
              </a:ext>
            </a:extLst>
          </p:cNvPr>
          <p:cNvSpPr/>
          <p:nvPr/>
        </p:nvSpPr>
        <p:spPr>
          <a:xfrm>
            <a:off x="222504" y="2416225"/>
            <a:ext cx="6909816" cy="1569660"/>
          </a:xfrm>
          <a:prstGeom prst="rect">
            <a:avLst/>
          </a:prstGeom>
        </p:spPr>
        <p:txBody>
          <a:bodyPr wrap="square">
            <a:spAutoFit/>
          </a:bodyPr>
          <a:lstStyle/>
          <a:p>
            <a:r>
              <a:rPr lang="en-US" sz="3200" dirty="0">
                <a:solidFill>
                  <a:schemeClr val="bg1"/>
                </a:solidFill>
              </a:rPr>
              <a:t>* Daniel ascended to a place of authority because of the wisdom and insight God granted him.</a:t>
            </a:r>
          </a:p>
        </p:txBody>
      </p:sp>
      <p:sp>
        <p:nvSpPr>
          <p:cNvPr id="12" name="Rectangle 11">
            <a:extLst>
              <a:ext uri="{FF2B5EF4-FFF2-40B4-BE49-F238E27FC236}">
                <a16:creationId xmlns:a16="http://schemas.microsoft.com/office/drawing/2014/main" id="{D05555EB-5769-4424-BB0D-6B679BC59BDD}"/>
              </a:ext>
            </a:extLst>
          </p:cNvPr>
          <p:cNvSpPr/>
          <p:nvPr/>
        </p:nvSpPr>
        <p:spPr>
          <a:xfrm>
            <a:off x="222504" y="4006633"/>
            <a:ext cx="6909816" cy="1569660"/>
          </a:xfrm>
          <a:prstGeom prst="rect">
            <a:avLst/>
          </a:prstGeom>
        </p:spPr>
        <p:txBody>
          <a:bodyPr wrap="square">
            <a:spAutoFit/>
          </a:bodyPr>
          <a:lstStyle/>
          <a:p>
            <a:r>
              <a:rPr lang="en-US" sz="3200" dirty="0">
                <a:solidFill>
                  <a:schemeClr val="bg1"/>
                </a:solidFill>
              </a:rPr>
              <a:t>* Daniel served in a place of authority in both the Babylonian and </a:t>
            </a:r>
            <a:r>
              <a:rPr lang="en-US" sz="3200" dirty="0" err="1">
                <a:solidFill>
                  <a:schemeClr val="bg1"/>
                </a:solidFill>
              </a:rPr>
              <a:t>Medo</a:t>
            </a:r>
            <a:r>
              <a:rPr lang="en-US" sz="3200" dirty="0">
                <a:solidFill>
                  <a:schemeClr val="bg1"/>
                </a:solidFill>
              </a:rPr>
              <a:t>-Persian courts.</a:t>
            </a:r>
          </a:p>
        </p:txBody>
      </p:sp>
    </p:spTree>
    <p:extLst>
      <p:ext uri="{BB962C8B-B14F-4D97-AF65-F5344CB8AC3E}">
        <p14:creationId xmlns:p14="http://schemas.microsoft.com/office/powerpoint/2010/main" val="14363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EDBCA5-5699-4743-B91C-AE30E39FB939}"/>
              </a:ext>
            </a:extLst>
          </p:cNvPr>
          <p:cNvSpPr txBox="1"/>
          <p:nvPr/>
        </p:nvSpPr>
        <p:spPr>
          <a:xfrm>
            <a:off x="3502152" y="0"/>
            <a:ext cx="4112280" cy="523220"/>
          </a:xfrm>
          <a:prstGeom prst="rect">
            <a:avLst/>
          </a:prstGeom>
          <a:noFill/>
        </p:spPr>
        <p:txBody>
          <a:bodyPr wrap="none" rtlCol="0">
            <a:spAutoFit/>
          </a:bodyPr>
          <a:lstStyle/>
          <a:p>
            <a:r>
              <a:rPr lang="en-US" sz="2800" dirty="0">
                <a:solidFill>
                  <a:schemeClr val="bg1"/>
                </a:solidFill>
              </a:rPr>
              <a:t>Language Outline of Daniel</a:t>
            </a:r>
          </a:p>
        </p:txBody>
      </p:sp>
      <p:sp>
        <p:nvSpPr>
          <p:cNvPr id="3" name="Rectangle 2">
            <a:extLst>
              <a:ext uri="{FF2B5EF4-FFF2-40B4-BE49-F238E27FC236}">
                <a16:creationId xmlns:a16="http://schemas.microsoft.com/office/drawing/2014/main" id="{0C421DE8-D33C-4316-89AA-6805AFA0671D}"/>
              </a:ext>
            </a:extLst>
          </p:cNvPr>
          <p:cNvSpPr/>
          <p:nvPr/>
        </p:nvSpPr>
        <p:spPr>
          <a:xfrm>
            <a:off x="2221992" y="834116"/>
            <a:ext cx="7315200" cy="5509200"/>
          </a:xfrm>
          <a:prstGeom prst="rect">
            <a:avLst/>
          </a:prstGeom>
        </p:spPr>
        <p:txBody>
          <a:bodyPr wrap="square">
            <a:spAutoFit/>
          </a:bodyPr>
          <a:lstStyle/>
          <a:p>
            <a:r>
              <a:rPr lang="en-US" sz="2200" dirty="0">
                <a:solidFill>
                  <a:schemeClr val="bg1"/>
                </a:solidFill>
              </a:rPr>
              <a:t>1 Daniel’s Exile and Faithfulness.</a:t>
            </a:r>
          </a:p>
          <a:p>
            <a:endParaRPr lang="en-US" sz="2200" dirty="0">
              <a:solidFill>
                <a:schemeClr val="bg1"/>
              </a:solidFill>
            </a:endParaRPr>
          </a:p>
          <a:p>
            <a:r>
              <a:rPr lang="en-US" sz="2200" dirty="0">
                <a:solidFill>
                  <a:schemeClr val="bg1"/>
                </a:solidFill>
              </a:rPr>
              <a:t>2 Nebuchadnezzar’s Dream. (The Four Kingdoms of the Earth)</a:t>
            </a:r>
          </a:p>
          <a:p>
            <a:r>
              <a:rPr lang="en-US" sz="2200" dirty="0">
                <a:solidFill>
                  <a:schemeClr val="bg1"/>
                </a:solidFill>
              </a:rPr>
              <a:t>3 Nebuchadnezzar’s Golden Image and the Fiery Furnace.</a:t>
            </a:r>
          </a:p>
          <a:p>
            <a:r>
              <a:rPr lang="en-US" sz="2200" dirty="0">
                <a:solidFill>
                  <a:schemeClr val="bg1"/>
                </a:solidFill>
              </a:rPr>
              <a:t>4 Nebuchadnezzar’s Pride, Humiliation, and Restoration.</a:t>
            </a:r>
          </a:p>
          <a:p>
            <a:r>
              <a:rPr lang="en-US" sz="2200" dirty="0">
                <a:solidFill>
                  <a:schemeClr val="bg1"/>
                </a:solidFill>
              </a:rPr>
              <a:t>5 Handwriting  on the Wall; The fall of Babylon and Rise of </a:t>
            </a:r>
            <a:r>
              <a:rPr lang="en-US" sz="2200" dirty="0" err="1">
                <a:solidFill>
                  <a:schemeClr val="bg1"/>
                </a:solidFill>
              </a:rPr>
              <a:t>Medo</a:t>
            </a:r>
            <a:r>
              <a:rPr lang="en-US" sz="2200" dirty="0">
                <a:solidFill>
                  <a:schemeClr val="bg1"/>
                </a:solidFill>
              </a:rPr>
              <a:t>-Persia.</a:t>
            </a:r>
          </a:p>
          <a:p>
            <a:r>
              <a:rPr lang="en-US" sz="2200" dirty="0">
                <a:solidFill>
                  <a:schemeClr val="bg1"/>
                </a:solidFill>
              </a:rPr>
              <a:t>6 Daniel and the Lion’s Den</a:t>
            </a:r>
          </a:p>
          <a:p>
            <a:r>
              <a:rPr lang="en-US" sz="2200" dirty="0">
                <a:solidFill>
                  <a:schemeClr val="bg1"/>
                </a:solidFill>
              </a:rPr>
              <a:t>7 Daniel’s vision of four beasts. (The Four Kingdoms of the Earth)</a:t>
            </a:r>
          </a:p>
          <a:p>
            <a:endParaRPr lang="en-US" sz="2200" dirty="0">
              <a:solidFill>
                <a:schemeClr val="bg1"/>
              </a:solidFill>
            </a:endParaRPr>
          </a:p>
          <a:p>
            <a:r>
              <a:rPr lang="en-US" sz="2200" dirty="0">
                <a:solidFill>
                  <a:schemeClr val="bg1"/>
                </a:solidFill>
              </a:rPr>
              <a:t>8 Daniel’s vision of the Ram and the Goat</a:t>
            </a:r>
          </a:p>
          <a:p>
            <a:r>
              <a:rPr lang="en-US" sz="2200" dirty="0">
                <a:solidFill>
                  <a:schemeClr val="bg1"/>
                </a:solidFill>
              </a:rPr>
              <a:t>9 Daniel’s prayer for his people and the Seventy Weeks.</a:t>
            </a:r>
          </a:p>
          <a:p>
            <a:r>
              <a:rPr lang="en-US" sz="2200" dirty="0">
                <a:solidFill>
                  <a:schemeClr val="bg1"/>
                </a:solidFill>
              </a:rPr>
              <a:t>10 Daniel’s Terrifying Vision of a Man.</a:t>
            </a:r>
          </a:p>
          <a:p>
            <a:r>
              <a:rPr lang="en-US" sz="2200" dirty="0">
                <a:solidFill>
                  <a:schemeClr val="bg1"/>
                </a:solidFill>
              </a:rPr>
              <a:t>11 The King’s of the South and the North.</a:t>
            </a:r>
          </a:p>
          <a:p>
            <a:r>
              <a:rPr lang="en-US" sz="2200" dirty="0">
                <a:solidFill>
                  <a:schemeClr val="bg1"/>
                </a:solidFill>
              </a:rPr>
              <a:t>12 The Time of the End.</a:t>
            </a:r>
          </a:p>
        </p:txBody>
      </p:sp>
      <p:sp>
        <p:nvSpPr>
          <p:cNvPr id="5" name="Rectangle 4">
            <a:extLst>
              <a:ext uri="{FF2B5EF4-FFF2-40B4-BE49-F238E27FC236}">
                <a16:creationId xmlns:a16="http://schemas.microsoft.com/office/drawing/2014/main" id="{14270592-6F9C-42FE-8CFD-074BCFE45457}"/>
              </a:ext>
            </a:extLst>
          </p:cNvPr>
          <p:cNvSpPr/>
          <p:nvPr/>
        </p:nvSpPr>
        <p:spPr>
          <a:xfrm>
            <a:off x="546234" y="754827"/>
            <a:ext cx="1329146" cy="523220"/>
          </a:xfrm>
          <a:prstGeom prst="rect">
            <a:avLst/>
          </a:prstGeom>
        </p:spPr>
        <p:txBody>
          <a:bodyPr wrap="none">
            <a:spAutoFit/>
          </a:bodyPr>
          <a:lstStyle/>
          <a:p>
            <a:r>
              <a:rPr lang="en-US" sz="2800" dirty="0">
                <a:solidFill>
                  <a:schemeClr val="bg1"/>
                </a:solidFill>
              </a:rPr>
              <a:t>Hebrew</a:t>
            </a:r>
          </a:p>
        </p:txBody>
      </p:sp>
      <p:sp>
        <p:nvSpPr>
          <p:cNvPr id="7" name="Rectangle 6">
            <a:extLst>
              <a:ext uri="{FF2B5EF4-FFF2-40B4-BE49-F238E27FC236}">
                <a16:creationId xmlns:a16="http://schemas.microsoft.com/office/drawing/2014/main" id="{C83EBEF6-73E6-41AD-894D-7A160220658A}"/>
              </a:ext>
            </a:extLst>
          </p:cNvPr>
          <p:cNvSpPr/>
          <p:nvPr/>
        </p:nvSpPr>
        <p:spPr>
          <a:xfrm>
            <a:off x="523440" y="5106091"/>
            <a:ext cx="1329146" cy="523220"/>
          </a:xfrm>
          <a:prstGeom prst="rect">
            <a:avLst/>
          </a:prstGeom>
        </p:spPr>
        <p:txBody>
          <a:bodyPr wrap="none">
            <a:spAutoFit/>
          </a:bodyPr>
          <a:lstStyle/>
          <a:p>
            <a:r>
              <a:rPr lang="en-US" sz="2800" dirty="0">
                <a:solidFill>
                  <a:schemeClr val="bg1"/>
                </a:solidFill>
              </a:rPr>
              <a:t>Hebrew</a:t>
            </a:r>
          </a:p>
        </p:txBody>
      </p:sp>
      <p:sp>
        <p:nvSpPr>
          <p:cNvPr id="8" name="Rectangle 7">
            <a:extLst>
              <a:ext uri="{FF2B5EF4-FFF2-40B4-BE49-F238E27FC236}">
                <a16:creationId xmlns:a16="http://schemas.microsoft.com/office/drawing/2014/main" id="{FCCD0065-CD86-4D28-8B2C-7667133139CC}"/>
              </a:ext>
            </a:extLst>
          </p:cNvPr>
          <p:cNvSpPr/>
          <p:nvPr/>
        </p:nvSpPr>
        <p:spPr>
          <a:xfrm>
            <a:off x="523440" y="2474143"/>
            <a:ext cx="1374735" cy="523220"/>
          </a:xfrm>
          <a:prstGeom prst="rect">
            <a:avLst/>
          </a:prstGeom>
        </p:spPr>
        <p:txBody>
          <a:bodyPr wrap="none">
            <a:spAutoFit/>
          </a:bodyPr>
          <a:lstStyle/>
          <a:p>
            <a:r>
              <a:rPr lang="en-US" sz="2800" dirty="0">
                <a:solidFill>
                  <a:schemeClr val="bg1"/>
                </a:solidFill>
              </a:rPr>
              <a:t>Aramaic</a:t>
            </a:r>
          </a:p>
        </p:txBody>
      </p:sp>
    </p:spTree>
    <p:extLst>
      <p:ext uri="{BB962C8B-B14F-4D97-AF65-F5344CB8AC3E}">
        <p14:creationId xmlns:p14="http://schemas.microsoft.com/office/powerpoint/2010/main" val="93411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05C18-5ACB-4D77-A086-51A543E45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88" y="0"/>
            <a:ext cx="9144000" cy="6858000"/>
          </a:xfrm>
          <a:prstGeom prst="rect">
            <a:avLst/>
          </a:prstGeom>
        </p:spPr>
      </p:pic>
    </p:spTree>
    <p:extLst>
      <p:ext uri="{BB962C8B-B14F-4D97-AF65-F5344CB8AC3E}">
        <p14:creationId xmlns:p14="http://schemas.microsoft.com/office/powerpoint/2010/main" val="1432033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2880</Words>
  <Application>Microsoft Office PowerPoint</Application>
  <PresentationFormat>Widescreen</PresentationFormat>
  <Paragraphs>192</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Stalter, Darryl John</dc:creator>
  <cp:lastModifiedBy>Stalter, Darryl John</cp:lastModifiedBy>
  <cp:revision>144</cp:revision>
  <dcterms:created xsi:type="dcterms:W3CDTF">2018-09-27T11:15:51Z</dcterms:created>
  <dcterms:modified xsi:type="dcterms:W3CDTF">2018-10-27T20:37:04Z</dcterms:modified>
</cp:coreProperties>
</file>